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59" r:id="rId6"/>
    <p:sldId id="265" r:id="rId7"/>
    <p:sldId id="260" r:id="rId8"/>
    <p:sldId id="266" r:id="rId9"/>
    <p:sldId id="264" r:id="rId10"/>
    <p:sldId id="261" r:id="rId11"/>
  </p:sldIdLst>
  <p:sldSz cx="18288000" cy="10287000"/>
  <p:notesSz cx="6858000" cy="9144000"/>
  <p:embeddedFontLst>
    <p:embeddedFont>
      <p:font typeface="新細明體" panose="02020500000000000000" pitchFamily="18" charset="-12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loud Condensed" pitchFamily="2" charset="0"/>
      <p:regular r:id="rId18"/>
    </p:embeddedFont>
    <p:embeddedFont>
      <p:font typeface="TAN Meringue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87" autoAdjust="0"/>
  </p:normalViewPr>
  <p:slideViewPr>
    <p:cSldViewPr>
      <p:cViewPr varScale="1">
        <p:scale>
          <a:sx n="69" d="100"/>
          <a:sy n="69" d="100"/>
        </p:scale>
        <p:origin x="92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B9E16-E29E-2745-909F-03FAC4501872}" type="datetimeFigureOut">
              <a:rPr kumimoji="1" lang="zh-TW" altLang="en-US" smtClean="0"/>
              <a:t>2025/7/10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79A0B-ED4C-5B49-BCA3-19022D505F4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454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7E3F-F381-B041-A514-F2D9141B402D}" type="datetime1">
              <a:rPr lang="zh-TW" altLang="en-US" smtClean="0"/>
              <a:t>2025/7/10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A627-67C5-7B48-B8CE-F256A4C5102F}" type="datetime1">
              <a:rPr lang="zh-TW" altLang="en-US" smtClean="0"/>
              <a:t>2025/7/10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B0B-1C20-8944-AA55-DD38AFB5AEE5}" type="datetime1">
              <a:rPr lang="zh-TW" altLang="en-US" smtClean="0"/>
              <a:t>2025/7/10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45C0-F7EF-3840-9872-0D12C554D178}" type="datetime1">
              <a:rPr lang="zh-TW" altLang="en-US" smtClean="0"/>
              <a:t>2025/7/10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B3A7-2E69-5945-AEC6-52A26A85784C}" type="datetime1">
              <a:rPr lang="zh-TW" altLang="en-US" smtClean="0"/>
              <a:t>2025/7/10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C87B-8AEC-E544-BA66-F2C81D0639BC}" type="datetime1">
              <a:rPr lang="zh-TW" altLang="en-US" smtClean="0"/>
              <a:t>2025/7/10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8CA6-3EAF-F347-9858-10A570B27B7F}" type="datetime1">
              <a:rPr lang="zh-TW" altLang="en-US" smtClean="0"/>
              <a:t>2025/7/10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4AE6E-F81C-8943-AABD-C92AA00C2E78}" type="datetime1">
              <a:rPr lang="zh-TW" altLang="en-US" smtClean="0"/>
              <a:t>2025/7/10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E0C7-A239-D949-B2C9-923AD7523084}" type="datetime1">
              <a:rPr lang="zh-TW" altLang="en-US" smtClean="0"/>
              <a:t>2025/7/10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76B-5D91-F240-8EBC-D75126050DEB}" type="datetime1">
              <a:rPr lang="zh-TW" altLang="en-US" smtClean="0"/>
              <a:t>2025/7/10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8A70-1509-2B46-9392-A75A9C344AD4}" type="datetime1">
              <a:rPr lang="zh-TW" altLang="en-US" smtClean="0"/>
              <a:t>2025/7/10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3950E-3465-AF4E-9B5A-12A6455D764E}" type="datetime1">
              <a:rPr lang="zh-TW" altLang="en-US" smtClean="0"/>
              <a:t>2025/7/10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12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4.jpeg"/><Relationship Id="rId5" Type="http://schemas.openxmlformats.org/officeDocument/2006/relationships/image" Target="../media/image15.png"/><Relationship Id="rId10" Type="http://schemas.openxmlformats.org/officeDocument/2006/relationships/image" Target="../media/image23.jpe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2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 rot="-123380" flipH="1">
            <a:off x="14900829" y="5447419"/>
            <a:ext cx="4260163" cy="6491677"/>
          </a:xfrm>
          <a:custGeom>
            <a:avLst/>
            <a:gdLst/>
            <a:ahLst/>
            <a:cxnLst/>
            <a:rect l="l" t="t" r="r" b="b"/>
            <a:pathLst>
              <a:path w="4260163" h="6491677">
                <a:moveTo>
                  <a:pt x="4260162" y="0"/>
                </a:moveTo>
                <a:lnTo>
                  <a:pt x="0" y="0"/>
                </a:lnTo>
                <a:lnTo>
                  <a:pt x="0" y="6491677"/>
                </a:lnTo>
                <a:lnTo>
                  <a:pt x="4260162" y="6491677"/>
                </a:lnTo>
                <a:lnTo>
                  <a:pt x="4260162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5"/>
          <p:cNvSpPr/>
          <p:nvPr/>
        </p:nvSpPr>
        <p:spPr>
          <a:xfrm rot="7962042">
            <a:off x="-1615455" y="-2988454"/>
            <a:ext cx="2770457" cy="6883122"/>
          </a:xfrm>
          <a:custGeom>
            <a:avLst/>
            <a:gdLst/>
            <a:ahLst/>
            <a:cxnLst/>
            <a:rect l="l" t="t" r="r" b="b"/>
            <a:pathLst>
              <a:path w="2770457" h="6883122">
                <a:moveTo>
                  <a:pt x="0" y="0"/>
                </a:moveTo>
                <a:lnTo>
                  <a:pt x="2770457" y="0"/>
                </a:lnTo>
                <a:lnTo>
                  <a:pt x="2770457" y="6883122"/>
                </a:lnTo>
                <a:lnTo>
                  <a:pt x="0" y="688312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7"/>
          <p:cNvSpPr/>
          <p:nvPr/>
        </p:nvSpPr>
        <p:spPr>
          <a:xfrm rot="9529906" flipH="1">
            <a:off x="1852022" y="-1133107"/>
            <a:ext cx="1270293" cy="3172429"/>
          </a:xfrm>
          <a:custGeom>
            <a:avLst/>
            <a:gdLst/>
            <a:ahLst/>
            <a:cxnLst/>
            <a:rect l="l" t="t" r="r" b="b"/>
            <a:pathLst>
              <a:path w="1270293" h="3172429">
                <a:moveTo>
                  <a:pt x="1270294" y="0"/>
                </a:moveTo>
                <a:lnTo>
                  <a:pt x="0" y="0"/>
                </a:lnTo>
                <a:lnTo>
                  <a:pt x="0" y="3172428"/>
                </a:lnTo>
                <a:lnTo>
                  <a:pt x="1270294" y="3172428"/>
                </a:lnTo>
                <a:lnTo>
                  <a:pt x="1270294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0" name="Freeform 10"/>
          <p:cNvSpPr/>
          <p:nvPr/>
        </p:nvSpPr>
        <p:spPr>
          <a:xfrm rot="-1141099">
            <a:off x="16227382" y="7564634"/>
            <a:ext cx="1268138" cy="4354122"/>
          </a:xfrm>
          <a:custGeom>
            <a:avLst/>
            <a:gdLst/>
            <a:ahLst/>
            <a:cxnLst/>
            <a:rect l="l" t="t" r="r" b="b"/>
            <a:pathLst>
              <a:path w="1268138" h="4354122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>
          <a:xfrm>
            <a:off x="-230227" y="8313410"/>
            <a:ext cx="964079" cy="2433006"/>
          </a:xfrm>
          <a:custGeom>
            <a:avLst/>
            <a:gdLst/>
            <a:ahLst/>
            <a:cxnLst/>
            <a:rect l="l" t="t" r="r" b="b"/>
            <a:pathLst>
              <a:path w="964079" h="2433006">
                <a:moveTo>
                  <a:pt x="0" y="0"/>
                </a:moveTo>
                <a:lnTo>
                  <a:pt x="964079" y="0"/>
                </a:lnTo>
                <a:lnTo>
                  <a:pt x="964079" y="2433007"/>
                </a:lnTo>
                <a:lnTo>
                  <a:pt x="0" y="243300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2" name="Freeform 12"/>
          <p:cNvSpPr/>
          <p:nvPr/>
        </p:nvSpPr>
        <p:spPr>
          <a:xfrm rot="954738">
            <a:off x="-36762" y="8612782"/>
            <a:ext cx="1541228" cy="3829139"/>
          </a:xfrm>
          <a:custGeom>
            <a:avLst/>
            <a:gdLst/>
            <a:ahLst/>
            <a:cxnLst/>
            <a:rect l="l" t="t" r="r" b="b"/>
            <a:pathLst>
              <a:path w="1541228" h="3829139">
                <a:moveTo>
                  <a:pt x="0" y="0"/>
                </a:moveTo>
                <a:lnTo>
                  <a:pt x="1541228" y="0"/>
                </a:lnTo>
                <a:lnTo>
                  <a:pt x="1541228" y="3829139"/>
                </a:lnTo>
                <a:lnTo>
                  <a:pt x="0" y="382913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3" name="Freeform 13"/>
          <p:cNvSpPr/>
          <p:nvPr/>
        </p:nvSpPr>
        <p:spPr>
          <a:xfrm rot="-9527996">
            <a:off x="16747399" y="-663098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9" y="0"/>
                </a:lnTo>
                <a:lnTo>
                  <a:pt x="1548269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4" name="Freeform 14"/>
          <p:cNvSpPr/>
          <p:nvPr/>
        </p:nvSpPr>
        <p:spPr>
          <a:xfrm rot="-6732337" flipH="1">
            <a:off x="15749704" y="1149887"/>
            <a:ext cx="384789" cy="699616"/>
          </a:xfrm>
          <a:custGeom>
            <a:avLst/>
            <a:gdLst/>
            <a:ahLst/>
            <a:cxnLst/>
            <a:rect l="l" t="t" r="r" b="b"/>
            <a:pathLst>
              <a:path w="384789" h="699616">
                <a:moveTo>
                  <a:pt x="384789" y="0"/>
                </a:moveTo>
                <a:lnTo>
                  <a:pt x="0" y="0"/>
                </a:lnTo>
                <a:lnTo>
                  <a:pt x="0" y="699616"/>
                </a:lnTo>
                <a:lnTo>
                  <a:pt x="384789" y="699616"/>
                </a:lnTo>
                <a:lnTo>
                  <a:pt x="384789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5" name="Freeform 15"/>
          <p:cNvSpPr/>
          <p:nvPr/>
        </p:nvSpPr>
        <p:spPr>
          <a:xfrm rot="2158146" flipH="1">
            <a:off x="16266961" y="2628013"/>
            <a:ext cx="249784" cy="589462"/>
          </a:xfrm>
          <a:custGeom>
            <a:avLst/>
            <a:gdLst/>
            <a:ahLst/>
            <a:cxnLst/>
            <a:rect l="l" t="t" r="r" b="b"/>
            <a:pathLst>
              <a:path w="249784" h="589462">
                <a:moveTo>
                  <a:pt x="249785" y="0"/>
                </a:moveTo>
                <a:lnTo>
                  <a:pt x="0" y="0"/>
                </a:lnTo>
                <a:lnTo>
                  <a:pt x="0" y="589462"/>
                </a:lnTo>
                <a:lnTo>
                  <a:pt x="249785" y="589462"/>
                </a:lnTo>
                <a:lnTo>
                  <a:pt x="249785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6" name="Freeform 16"/>
          <p:cNvSpPr/>
          <p:nvPr/>
        </p:nvSpPr>
        <p:spPr>
          <a:xfrm flipH="1" flipV="1">
            <a:off x="13904222" y="4703867"/>
            <a:ext cx="1613035" cy="1338421"/>
          </a:xfrm>
          <a:custGeom>
            <a:avLst/>
            <a:gdLst/>
            <a:ahLst/>
            <a:cxnLst/>
            <a:rect l="l" t="t" r="r" b="b"/>
            <a:pathLst>
              <a:path w="1613035" h="1338421">
                <a:moveTo>
                  <a:pt x="1613036" y="1338421"/>
                </a:moveTo>
                <a:lnTo>
                  <a:pt x="0" y="1338421"/>
                </a:lnTo>
                <a:lnTo>
                  <a:pt x="0" y="0"/>
                </a:lnTo>
                <a:lnTo>
                  <a:pt x="1613036" y="0"/>
                </a:lnTo>
                <a:lnTo>
                  <a:pt x="1613036" y="1338421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44305" b="-33966"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7" name="Freeform 17"/>
          <p:cNvSpPr/>
          <p:nvPr/>
        </p:nvSpPr>
        <p:spPr>
          <a:xfrm>
            <a:off x="2770742" y="3830389"/>
            <a:ext cx="1613035" cy="1338421"/>
          </a:xfrm>
          <a:custGeom>
            <a:avLst/>
            <a:gdLst/>
            <a:ahLst/>
            <a:cxnLst/>
            <a:rect l="l" t="t" r="r" b="b"/>
            <a:pathLst>
              <a:path w="1613035" h="1338421">
                <a:moveTo>
                  <a:pt x="0" y="0"/>
                </a:moveTo>
                <a:lnTo>
                  <a:pt x="1613036" y="0"/>
                </a:lnTo>
                <a:lnTo>
                  <a:pt x="1613036" y="1338420"/>
                </a:lnTo>
                <a:lnTo>
                  <a:pt x="0" y="1338420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144305" b="-33966"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8" name="TextBox 18"/>
          <p:cNvSpPr txBox="1"/>
          <p:nvPr/>
        </p:nvSpPr>
        <p:spPr>
          <a:xfrm>
            <a:off x="2770742" y="4095598"/>
            <a:ext cx="12746516" cy="151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spc="351" dirty="0" err="1">
                <a:solidFill>
                  <a:srgbClr val="677EA4"/>
                </a:solidFill>
                <a:latin typeface="TAN Meringue"/>
                <a:ea typeface="TAN Meringue"/>
              </a:rPr>
              <a:t>香氣發表</a:t>
            </a:r>
            <a:endParaRPr lang="en-US" sz="8799" spc="351" dirty="0">
              <a:solidFill>
                <a:srgbClr val="677EA4"/>
              </a:solidFill>
              <a:latin typeface="TAN Meringue"/>
              <a:ea typeface="TAN Meringue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7468217" y="7420035"/>
            <a:ext cx="3885583" cy="551340"/>
            <a:chOff x="0" y="0"/>
            <a:chExt cx="2470483" cy="406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70483" cy="406400"/>
            </a:xfrm>
            <a:custGeom>
              <a:avLst/>
              <a:gdLst/>
              <a:ahLst/>
              <a:cxnLst/>
              <a:rect l="l" t="t" r="r" b="b"/>
              <a:pathLst>
                <a:path w="2470483" h="406400">
                  <a:moveTo>
                    <a:pt x="2267283" y="0"/>
                  </a:moveTo>
                  <a:cubicBezTo>
                    <a:pt x="2379507" y="0"/>
                    <a:pt x="2470483" y="90976"/>
                    <a:pt x="2470483" y="203200"/>
                  </a:cubicBezTo>
                  <a:cubicBezTo>
                    <a:pt x="2470483" y="315424"/>
                    <a:pt x="2379507" y="406400"/>
                    <a:pt x="226728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677EA4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2470483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805210" y="7360107"/>
            <a:ext cx="3014572" cy="537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677EA4"/>
                </a:solidFill>
                <a:latin typeface="Cloud Condensed"/>
                <a:ea typeface="Cloud Condensed"/>
              </a:rPr>
              <a:t>芳療師</a:t>
            </a:r>
            <a:r>
              <a:rPr lang="en-US" sz="3200" dirty="0">
                <a:solidFill>
                  <a:srgbClr val="677EA4"/>
                </a:solidFill>
                <a:latin typeface="Cloud Condensed"/>
                <a:ea typeface="Cloud Condensed"/>
              </a:rPr>
              <a:t>： </a:t>
            </a:r>
            <a:r>
              <a:rPr lang="en-US" sz="3200" dirty="0" err="1">
                <a:solidFill>
                  <a:srgbClr val="677EA4"/>
                </a:solidFill>
                <a:latin typeface="Cloud Condensed"/>
                <a:ea typeface="Cloud Condensed"/>
              </a:rPr>
              <a:t>李泊融</a:t>
            </a:r>
            <a:endParaRPr lang="en-US" sz="3200" dirty="0">
              <a:solidFill>
                <a:srgbClr val="677EA4"/>
              </a:solidFill>
              <a:latin typeface="Cloud Condensed"/>
              <a:ea typeface="Cloud Condensed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8459484" y="8165642"/>
            <a:ext cx="1369032" cy="481457"/>
            <a:chOff x="0" y="0"/>
            <a:chExt cx="1302259" cy="45797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02259" cy="457974"/>
            </a:xfrm>
            <a:custGeom>
              <a:avLst/>
              <a:gdLst/>
              <a:ahLst/>
              <a:cxnLst/>
              <a:rect l="l" t="t" r="r" b="b"/>
              <a:pathLst>
                <a:path w="1302259" h="457974">
                  <a:moveTo>
                    <a:pt x="1099059" y="0"/>
                  </a:moveTo>
                  <a:cubicBezTo>
                    <a:pt x="1211283" y="0"/>
                    <a:pt x="1302259" y="102521"/>
                    <a:pt x="1302259" y="228987"/>
                  </a:cubicBezTo>
                  <a:cubicBezTo>
                    <a:pt x="1302259" y="355453"/>
                    <a:pt x="1211283" y="457974"/>
                    <a:pt x="1099059" y="457974"/>
                  </a:cubicBezTo>
                  <a:lnTo>
                    <a:pt x="203200" y="457974"/>
                  </a:lnTo>
                  <a:cubicBezTo>
                    <a:pt x="90976" y="457974"/>
                    <a:pt x="0" y="355453"/>
                    <a:pt x="0" y="228987"/>
                  </a:cubicBezTo>
                  <a:cubicBezTo>
                    <a:pt x="0" y="10252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677EA4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1302259" cy="5246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dirty="0">
                  <a:solidFill>
                    <a:srgbClr val="677EA4"/>
                  </a:solidFill>
                  <a:latin typeface="Cloud Condensed"/>
                </a:rPr>
                <a:t>2025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23380" flipH="1">
            <a:off x="14900829" y="5447419"/>
            <a:ext cx="4260163" cy="6491677"/>
          </a:xfrm>
          <a:custGeom>
            <a:avLst/>
            <a:gdLst/>
            <a:ahLst/>
            <a:cxnLst/>
            <a:rect l="l" t="t" r="r" b="b"/>
            <a:pathLst>
              <a:path w="4260163" h="6491677">
                <a:moveTo>
                  <a:pt x="4260162" y="0"/>
                </a:moveTo>
                <a:lnTo>
                  <a:pt x="0" y="0"/>
                </a:lnTo>
                <a:lnTo>
                  <a:pt x="0" y="6491677"/>
                </a:lnTo>
                <a:lnTo>
                  <a:pt x="4260162" y="6491677"/>
                </a:lnTo>
                <a:lnTo>
                  <a:pt x="4260162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7"/>
          <p:cNvSpPr/>
          <p:nvPr/>
        </p:nvSpPr>
        <p:spPr>
          <a:xfrm rot="-3294344">
            <a:off x="15058286" y="7262264"/>
            <a:ext cx="2236380" cy="5590951"/>
          </a:xfrm>
          <a:custGeom>
            <a:avLst/>
            <a:gdLst/>
            <a:ahLst/>
            <a:cxnLst/>
            <a:rect l="l" t="t" r="r" b="b"/>
            <a:pathLst>
              <a:path w="2236380" h="5590951">
                <a:moveTo>
                  <a:pt x="0" y="0"/>
                </a:moveTo>
                <a:lnTo>
                  <a:pt x="2236380" y="0"/>
                </a:lnTo>
                <a:lnTo>
                  <a:pt x="2236380" y="5590951"/>
                </a:lnTo>
                <a:lnTo>
                  <a:pt x="0" y="559095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8"/>
          <p:cNvSpPr/>
          <p:nvPr/>
        </p:nvSpPr>
        <p:spPr>
          <a:xfrm rot="7962042">
            <a:off x="-1615455" y="-2988454"/>
            <a:ext cx="2770457" cy="6883122"/>
          </a:xfrm>
          <a:custGeom>
            <a:avLst/>
            <a:gdLst/>
            <a:ahLst/>
            <a:cxnLst/>
            <a:rect l="l" t="t" r="r" b="b"/>
            <a:pathLst>
              <a:path w="2770457" h="6883122">
                <a:moveTo>
                  <a:pt x="0" y="0"/>
                </a:moveTo>
                <a:lnTo>
                  <a:pt x="2770457" y="0"/>
                </a:lnTo>
                <a:lnTo>
                  <a:pt x="2770457" y="6883122"/>
                </a:lnTo>
                <a:lnTo>
                  <a:pt x="0" y="688312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9" name="Freeform 9"/>
          <p:cNvSpPr/>
          <p:nvPr/>
        </p:nvSpPr>
        <p:spPr>
          <a:xfrm rot="9173085">
            <a:off x="547951" y="-674957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0" name="Freeform 10"/>
          <p:cNvSpPr/>
          <p:nvPr/>
        </p:nvSpPr>
        <p:spPr>
          <a:xfrm rot="9529906" flipH="1">
            <a:off x="1852022" y="-1133107"/>
            <a:ext cx="1270293" cy="3172429"/>
          </a:xfrm>
          <a:custGeom>
            <a:avLst/>
            <a:gdLst/>
            <a:ahLst/>
            <a:cxnLst/>
            <a:rect l="l" t="t" r="r" b="b"/>
            <a:pathLst>
              <a:path w="1270293" h="3172429">
                <a:moveTo>
                  <a:pt x="1270294" y="0"/>
                </a:moveTo>
                <a:lnTo>
                  <a:pt x="0" y="0"/>
                </a:lnTo>
                <a:lnTo>
                  <a:pt x="0" y="3172428"/>
                </a:lnTo>
                <a:lnTo>
                  <a:pt x="1270294" y="3172428"/>
                </a:lnTo>
                <a:lnTo>
                  <a:pt x="1270294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>
          <a:xfrm rot="5490619">
            <a:off x="312608" y="3021072"/>
            <a:ext cx="554273" cy="1007769"/>
          </a:xfrm>
          <a:custGeom>
            <a:avLst/>
            <a:gdLst/>
            <a:ahLst/>
            <a:cxnLst/>
            <a:rect l="l" t="t" r="r" b="b"/>
            <a:pathLst>
              <a:path w="554273" h="1007769">
                <a:moveTo>
                  <a:pt x="0" y="0"/>
                </a:moveTo>
                <a:lnTo>
                  <a:pt x="554274" y="0"/>
                </a:lnTo>
                <a:lnTo>
                  <a:pt x="554274" y="1007769"/>
                </a:lnTo>
                <a:lnTo>
                  <a:pt x="0" y="100776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2" name="Freeform 12"/>
          <p:cNvSpPr/>
          <p:nvPr/>
        </p:nvSpPr>
        <p:spPr>
          <a:xfrm rot="-1853187">
            <a:off x="1936021" y="3559256"/>
            <a:ext cx="383936" cy="906043"/>
          </a:xfrm>
          <a:custGeom>
            <a:avLst/>
            <a:gdLst/>
            <a:ahLst/>
            <a:cxnLst/>
            <a:rect l="l" t="t" r="r" b="b"/>
            <a:pathLst>
              <a:path w="383936" h="906043">
                <a:moveTo>
                  <a:pt x="0" y="0"/>
                </a:moveTo>
                <a:lnTo>
                  <a:pt x="383936" y="0"/>
                </a:lnTo>
                <a:lnTo>
                  <a:pt x="383936" y="906043"/>
                </a:lnTo>
                <a:lnTo>
                  <a:pt x="0" y="906043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3" name="Freeform 13"/>
          <p:cNvSpPr/>
          <p:nvPr/>
        </p:nvSpPr>
        <p:spPr>
          <a:xfrm rot="-1141099">
            <a:off x="16227382" y="7564634"/>
            <a:ext cx="1268138" cy="4354122"/>
          </a:xfrm>
          <a:custGeom>
            <a:avLst/>
            <a:gdLst/>
            <a:ahLst/>
            <a:cxnLst/>
            <a:rect l="l" t="t" r="r" b="b"/>
            <a:pathLst>
              <a:path w="1268138" h="4354122">
                <a:moveTo>
                  <a:pt x="0" y="0"/>
                </a:moveTo>
                <a:lnTo>
                  <a:pt x="1268138" y="0"/>
                </a:lnTo>
                <a:lnTo>
                  <a:pt x="1268138" y="4354122"/>
                </a:lnTo>
                <a:lnTo>
                  <a:pt x="0" y="435412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4" name="Freeform 14"/>
          <p:cNvSpPr/>
          <p:nvPr/>
        </p:nvSpPr>
        <p:spPr>
          <a:xfrm>
            <a:off x="-230227" y="8313410"/>
            <a:ext cx="964079" cy="2433006"/>
          </a:xfrm>
          <a:custGeom>
            <a:avLst/>
            <a:gdLst/>
            <a:ahLst/>
            <a:cxnLst/>
            <a:rect l="l" t="t" r="r" b="b"/>
            <a:pathLst>
              <a:path w="964079" h="2433006">
                <a:moveTo>
                  <a:pt x="0" y="0"/>
                </a:moveTo>
                <a:lnTo>
                  <a:pt x="964079" y="0"/>
                </a:lnTo>
                <a:lnTo>
                  <a:pt x="964079" y="2433007"/>
                </a:lnTo>
                <a:lnTo>
                  <a:pt x="0" y="2433007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5" name="Freeform 15"/>
          <p:cNvSpPr/>
          <p:nvPr/>
        </p:nvSpPr>
        <p:spPr>
          <a:xfrm rot="954738">
            <a:off x="-36762" y="8612782"/>
            <a:ext cx="1541228" cy="3829139"/>
          </a:xfrm>
          <a:custGeom>
            <a:avLst/>
            <a:gdLst/>
            <a:ahLst/>
            <a:cxnLst/>
            <a:rect l="l" t="t" r="r" b="b"/>
            <a:pathLst>
              <a:path w="1541228" h="3829139">
                <a:moveTo>
                  <a:pt x="0" y="0"/>
                </a:moveTo>
                <a:lnTo>
                  <a:pt x="1541228" y="0"/>
                </a:lnTo>
                <a:lnTo>
                  <a:pt x="1541228" y="3829139"/>
                </a:lnTo>
                <a:lnTo>
                  <a:pt x="0" y="3829139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6" name="Freeform 16"/>
          <p:cNvSpPr/>
          <p:nvPr/>
        </p:nvSpPr>
        <p:spPr>
          <a:xfrm rot="-9527996">
            <a:off x="16747399" y="-663098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9" y="0"/>
                </a:lnTo>
                <a:lnTo>
                  <a:pt x="1548269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7" name="Freeform 17"/>
          <p:cNvSpPr/>
          <p:nvPr/>
        </p:nvSpPr>
        <p:spPr>
          <a:xfrm rot="-6732337" flipH="1">
            <a:off x="15749704" y="1149887"/>
            <a:ext cx="384789" cy="699616"/>
          </a:xfrm>
          <a:custGeom>
            <a:avLst/>
            <a:gdLst/>
            <a:ahLst/>
            <a:cxnLst/>
            <a:rect l="l" t="t" r="r" b="b"/>
            <a:pathLst>
              <a:path w="384789" h="699616">
                <a:moveTo>
                  <a:pt x="384789" y="0"/>
                </a:moveTo>
                <a:lnTo>
                  <a:pt x="0" y="0"/>
                </a:lnTo>
                <a:lnTo>
                  <a:pt x="0" y="699616"/>
                </a:lnTo>
                <a:lnTo>
                  <a:pt x="384789" y="699616"/>
                </a:lnTo>
                <a:lnTo>
                  <a:pt x="384789" y="0"/>
                </a:lnTo>
                <a:close/>
              </a:path>
            </a:pathLst>
          </a:cu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8" name="Freeform 18"/>
          <p:cNvSpPr/>
          <p:nvPr/>
        </p:nvSpPr>
        <p:spPr>
          <a:xfrm rot="2158146" flipH="1">
            <a:off x="16266961" y="2628013"/>
            <a:ext cx="249784" cy="589462"/>
          </a:xfrm>
          <a:custGeom>
            <a:avLst/>
            <a:gdLst/>
            <a:ahLst/>
            <a:cxnLst/>
            <a:rect l="l" t="t" r="r" b="b"/>
            <a:pathLst>
              <a:path w="249784" h="589462">
                <a:moveTo>
                  <a:pt x="249785" y="0"/>
                </a:moveTo>
                <a:lnTo>
                  <a:pt x="0" y="0"/>
                </a:lnTo>
                <a:lnTo>
                  <a:pt x="0" y="589462"/>
                </a:lnTo>
                <a:lnTo>
                  <a:pt x="249785" y="589462"/>
                </a:lnTo>
                <a:lnTo>
                  <a:pt x="249785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9" name="TextBox 19"/>
          <p:cNvSpPr txBox="1"/>
          <p:nvPr/>
        </p:nvSpPr>
        <p:spPr>
          <a:xfrm>
            <a:off x="2770742" y="3631278"/>
            <a:ext cx="12746516" cy="1774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 spc="416">
                <a:solidFill>
                  <a:srgbClr val="677EA4"/>
                </a:solidFill>
                <a:latin typeface="TAN Meringue"/>
              </a:rPr>
              <a:t>Thank You</a:t>
            </a:r>
          </a:p>
        </p:txBody>
      </p:sp>
      <p:sp>
        <p:nvSpPr>
          <p:cNvPr id="20" name="Freeform 20"/>
          <p:cNvSpPr/>
          <p:nvPr/>
        </p:nvSpPr>
        <p:spPr>
          <a:xfrm>
            <a:off x="12690869" y="4613622"/>
            <a:ext cx="651951" cy="645432"/>
          </a:xfrm>
          <a:custGeom>
            <a:avLst/>
            <a:gdLst/>
            <a:ahLst/>
            <a:cxnLst/>
            <a:rect l="l" t="t" r="r" b="b"/>
            <a:pathLst>
              <a:path w="651951" h="645432">
                <a:moveTo>
                  <a:pt x="0" y="0"/>
                </a:moveTo>
                <a:lnTo>
                  <a:pt x="651951" y="0"/>
                </a:lnTo>
                <a:lnTo>
                  <a:pt x="651951" y="645432"/>
                </a:lnTo>
                <a:lnTo>
                  <a:pt x="0" y="645432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978030">
            <a:off x="2202506" y="8795935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0" y="0"/>
                </a:moveTo>
                <a:lnTo>
                  <a:pt x="343462" y="0"/>
                </a:lnTo>
                <a:lnTo>
                  <a:pt x="343462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8"/>
          <p:cNvSpPr/>
          <p:nvPr/>
        </p:nvSpPr>
        <p:spPr>
          <a:xfrm rot="369602" flipH="1">
            <a:off x="-5553" y="7576964"/>
            <a:ext cx="1345069" cy="3362672"/>
          </a:xfrm>
          <a:custGeom>
            <a:avLst/>
            <a:gdLst/>
            <a:ahLst/>
            <a:cxnLst/>
            <a:rect l="l" t="t" r="r" b="b"/>
            <a:pathLst>
              <a:path w="1345069" h="3362672">
                <a:moveTo>
                  <a:pt x="1345069" y="0"/>
                </a:moveTo>
                <a:lnTo>
                  <a:pt x="0" y="0"/>
                </a:lnTo>
                <a:lnTo>
                  <a:pt x="0" y="3362672"/>
                </a:lnTo>
                <a:lnTo>
                  <a:pt x="1345069" y="3362672"/>
                </a:lnTo>
                <a:lnTo>
                  <a:pt x="1345069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9" name="Freeform 9"/>
          <p:cNvSpPr/>
          <p:nvPr/>
        </p:nvSpPr>
        <p:spPr>
          <a:xfrm rot="-3838062">
            <a:off x="3309842" y="9458852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0" name="Freeform 10"/>
          <p:cNvSpPr/>
          <p:nvPr/>
        </p:nvSpPr>
        <p:spPr>
          <a:xfrm rot="-8517225">
            <a:off x="16909403" y="-701532"/>
            <a:ext cx="1559085" cy="3198124"/>
          </a:xfrm>
          <a:custGeom>
            <a:avLst/>
            <a:gdLst/>
            <a:ahLst/>
            <a:cxnLst/>
            <a:rect l="l" t="t" r="r" b="b"/>
            <a:pathLst>
              <a:path w="1559085" h="3198124">
                <a:moveTo>
                  <a:pt x="0" y="0"/>
                </a:moveTo>
                <a:lnTo>
                  <a:pt x="1559085" y="0"/>
                </a:lnTo>
                <a:lnTo>
                  <a:pt x="1559085" y="3198123"/>
                </a:lnTo>
                <a:lnTo>
                  <a:pt x="0" y="319812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1" name="TextBox 11"/>
          <p:cNvSpPr txBox="1"/>
          <p:nvPr/>
        </p:nvSpPr>
        <p:spPr>
          <a:xfrm>
            <a:off x="-1896654" y="1073313"/>
            <a:ext cx="10455777" cy="124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288" dirty="0" err="1">
                <a:solidFill>
                  <a:srgbClr val="677EA4"/>
                </a:solidFill>
                <a:latin typeface="TAN Meringue"/>
                <a:ea typeface="TAN Meringue"/>
              </a:rPr>
              <a:t>個案介紹</a:t>
            </a:r>
            <a:endParaRPr lang="en-US" sz="7200" spc="288" dirty="0">
              <a:solidFill>
                <a:srgbClr val="677EA4"/>
              </a:solidFill>
              <a:latin typeface="TAN Meringue"/>
              <a:ea typeface="TAN Meringu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34124" y="2371546"/>
            <a:ext cx="15171749" cy="6581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       個案某天突然發現右邊大腿附近有搔癢的症狀，認為是蚊蟲叮咬，不以為意便自行塗抹蚊蟲止癢藥膏，期待是不是可以一如往常自行恢復，不料過了三到五天，以為僅是一般蚊蟲叮咬的疹子不但沒有消退，反而產生更多群聚的紅色皮疹以及逐漸形成水泡的紅色疹子，還有紅腫痛的感覺，只好前往皮膚科就醫，經專科醫師確診為帶狀性皰疹</a:t>
            </a:r>
            <a:r>
              <a:rPr lang="en-US" altLang="zh-TW" sz="3200" dirty="0"/>
              <a:t>(</a:t>
            </a:r>
            <a:r>
              <a:rPr lang="zh-TW" altLang="en-US" sz="3200" dirty="0"/>
              <a:t>俗稱皮蛇或蛇纏腰</a:t>
            </a:r>
            <a:r>
              <a:rPr lang="en-US" altLang="zh-TW" sz="3200" dirty="0"/>
              <a:t>)</a:t>
            </a:r>
            <a:r>
              <a:rPr lang="zh-TW" altLang="en-US" sz="3200" dirty="0"/>
              <a:t>。經醫師建議開始服用抗病毒藥，並同步使用精油按摩油調理患部，水泡在接下來的七到十天後開始癒合並結痂，而痂皮也會在差不多兩週後脫落。但因為帶狀性皰疹屬於神經毒性，神經受損後的恢復期較長，個案在皮疹完全復原後仍有產生疼痛的症狀，故持續使用芳療精油配方輔助個案維持日常生活，舒緩疼痛不適。</a:t>
            </a:r>
            <a:endParaRPr lang="en-US" sz="3200" spc="288" dirty="0">
              <a:solidFill>
                <a:srgbClr val="677EA4"/>
              </a:solidFill>
              <a:latin typeface="TAN Meringue"/>
              <a:ea typeface="TAN Mering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865808" flipH="1">
            <a:off x="17156354" y="7803266"/>
            <a:ext cx="1345069" cy="3362672"/>
          </a:xfrm>
          <a:custGeom>
            <a:avLst/>
            <a:gdLst/>
            <a:ahLst/>
            <a:cxnLst/>
            <a:rect l="l" t="t" r="r" b="b"/>
            <a:pathLst>
              <a:path w="1345069" h="3362672">
                <a:moveTo>
                  <a:pt x="1345069" y="0"/>
                </a:moveTo>
                <a:lnTo>
                  <a:pt x="0" y="0"/>
                </a:lnTo>
                <a:lnTo>
                  <a:pt x="0" y="3362672"/>
                </a:lnTo>
                <a:lnTo>
                  <a:pt x="1345069" y="3362672"/>
                </a:lnTo>
                <a:lnTo>
                  <a:pt x="1345069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7"/>
          <p:cNvSpPr/>
          <p:nvPr/>
        </p:nvSpPr>
        <p:spPr>
          <a:xfrm rot="7962042">
            <a:off x="-1615455" y="-2988454"/>
            <a:ext cx="2770457" cy="6883122"/>
          </a:xfrm>
          <a:custGeom>
            <a:avLst/>
            <a:gdLst/>
            <a:ahLst/>
            <a:cxnLst/>
            <a:rect l="l" t="t" r="r" b="b"/>
            <a:pathLst>
              <a:path w="2770457" h="6883122">
                <a:moveTo>
                  <a:pt x="0" y="0"/>
                </a:moveTo>
                <a:lnTo>
                  <a:pt x="2770457" y="0"/>
                </a:lnTo>
                <a:lnTo>
                  <a:pt x="2770457" y="6883122"/>
                </a:lnTo>
                <a:lnTo>
                  <a:pt x="0" y="688312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8"/>
          <p:cNvSpPr/>
          <p:nvPr/>
        </p:nvSpPr>
        <p:spPr>
          <a:xfrm rot="9173085">
            <a:off x="547951" y="-674957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9" name="Freeform 9"/>
          <p:cNvSpPr/>
          <p:nvPr/>
        </p:nvSpPr>
        <p:spPr>
          <a:xfrm rot="9529906" flipH="1">
            <a:off x="1852022" y="-1133107"/>
            <a:ext cx="1270293" cy="3172429"/>
          </a:xfrm>
          <a:custGeom>
            <a:avLst/>
            <a:gdLst/>
            <a:ahLst/>
            <a:cxnLst/>
            <a:rect l="l" t="t" r="r" b="b"/>
            <a:pathLst>
              <a:path w="1270293" h="3172429">
                <a:moveTo>
                  <a:pt x="1270294" y="0"/>
                </a:moveTo>
                <a:lnTo>
                  <a:pt x="0" y="0"/>
                </a:lnTo>
                <a:lnTo>
                  <a:pt x="0" y="3172428"/>
                </a:lnTo>
                <a:lnTo>
                  <a:pt x="1270294" y="3172428"/>
                </a:lnTo>
                <a:lnTo>
                  <a:pt x="1270294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0" name="Freeform 10"/>
          <p:cNvSpPr/>
          <p:nvPr/>
        </p:nvSpPr>
        <p:spPr>
          <a:xfrm rot="5490619">
            <a:off x="312608" y="3021072"/>
            <a:ext cx="554273" cy="1007769"/>
          </a:xfrm>
          <a:custGeom>
            <a:avLst/>
            <a:gdLst/>
            <a:ahLst/>
            <a:cxnLst/>
            <a:rect l="l" t="t" r="r" b="b"/>
            <a:pathLst>
              <a:path w="554273" h="1007769">
                <a:moveTo>
                  <a:pt x="0" y="0"/>
                </a:moveTo>
                <a:lnTo>
                  <a:pt x="554274" y="0"/>
                </a:lnTo>
                <a:lnTo>
                  <a:pt x="554274" y="1007769"/>
                </a:lnTo>
                <a:lnTo>
                  <a:pt x="0" y="100776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>
          <a:xfrm rot="-1853187">
            <a:off x="1936021" y="3559256"/>
            <a:ext cx="383936" cy="906043"/>
          </a:xfrm>
          <a:custGeom>
            <a:avLst/>
            <a:gdLst/>
            <a:ahLst/>
            <a:cxnLst/>
            <a:rect l="l" t="t" r="r" b="b"/>
            <a:pathLst>
              <a:path w="383936" h="906043">
                <a:moveTo>
                  <a:pt x="0" y="0"/>
                </a:moveTo>
                <a:lnTo>
                  <a:pt x="383936" y="0"/>
                </a:lnTo>
                <a:lnTo>
                  <a:pt x="383936" y="906043"/>
                </a:lnTo>
                <a:lnTo>
                  <a:pt x="0" y="90604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2" name="Freeform 12"/>
          <p:cNvSpPr/>
          <p:nvPr/>
        </p:nvSpPr>
        <p:spPr>
          <a:xfrm rot="-1483350">
            <a:off x="16864815" y="9271523"/>
            <a:ext cx="981531" cy="1430282"/>
          </a:xfrm>
          <a:custGeom>
            <a:avLst/>
            <a:gdLst/>
            <a:ahLst/>
            <a:cxnLst/>
            <a:rect l="l" t="t" r="r" b="b"/>
            <a:pathLst>
              <a:path w="981531" h="1430282">
                <a:moveTo>
                  <a:pt x="0" y="0"/>
                </a:moveTo>
                <a:lnTo>
                  <a:pt x="981531" y="0"/>
                </a:lnTo>
                <a:lnTo>
                  <a:pt x="981531" y="1430282"/>
                </a:lnTo>
                <a:lnTo>
                  <a:pt x="0" y="1430282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8" name="TextBox 38"/>
          <p:cNvSpPr txBox="1"/>
          <p:nvPr/>
        </p:nvSpPr>
        <p:spPr>
          <a:xfrm>
            <a:off x="3497410" y="1419315"/>
            <a:ext cx="10746285" cy="104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55"/>
              </a:lnSpc>
            </a:pPr>
            <a:r>
              <a:rPr lang="en-US" sz="6111" spc="244" dirty="0" err="1">
                <a:solidFill>
                  <a:srgbClr val="677EA4"/>
                </a:solidFill>
                <a:ea typeface="TAN Meringue"/>
              </a:rPr>
              <a:t>帶狀性皰疹（文獻查證</a:t>
            </a:r>
            <a:r>
              <a:rPr lang="en-US" sz="6111" spc="244" dirty="0">
                <a:solidFill>
                  <a:srgbClr val="677EA4"/>
                </a:solidFill>
                <a:ea typeface="TAN Meringue"/>
              </a:rPr>
              <a:t>）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525287" y="2710781"/>
            <a:ext cx="14117930" cy="6524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spc="244" dirty="0" err="1">
                <a:solidFill>
                  <a:srgbClr val="677EA4"/>
                </a:solidFill>
                <a:ea typeface="TAN Meringue"/>
              </a:rPr>
              <a:t>病因</a:t>
            </a:r>
            <a:r>
              <a:rPr lang="en-US" sz="3600" spc="244" dirty="0">
                <a:solidFill>
                  <a:srgbClr val="677EA4"/>
                </a:solidFill>
                <a:ea typeface="TAN Meringue"/>
              </a:rPr>
              <a:t>：</a:t>
            </a:r>
            <a:endParaRPr lang="en-US" altLang="zh-TW" sz="3600" b="0" i="0" spc="244" dirty="0">
              <a:solidFill>
                <a:srgbClr val="677EA4"/>
              </a:solidFill>
              <a:effectLst/>
              <a:latin typeface="TAN Meringue"/>
            </a:endParaRPr>
          </a:p>
          <a:p>
            <a:pPr algn="l">
              <a:lnSpc>
                <a:spcPct val="150000"/>
              </a:lnSpc>
            </a:pPr>
            <a:r>
              <a:rPr lang="zh-TW" altLang="en-US" sz="3200" b="0" i="0" dirty="0">
                <a:solidFill>
                  <a:srgbClr val="212529"/>
                </a:solidFill>
                <a:effectLst/>
                <a:latin typeface="+mn-ea"/>
              </a:rPr>
              <a:t>        帶狀皰疹為水痘病毒感染的復發。小時候得過水痘痊癒後，水痘病毒將潛伏在體內的感覺神經節。一旦身體的免疫力下降，這些病毒便會伺機而動，進而再次活化並大量增生。水痘病毒除了會使神經產生發炎外，也會使這條神經所支配的皮膚紅腫並產生水泡。</a:t>
            </a:r>
          </a:p>
          <a:p>
            <a:pPr algn="l">
              <a:lnSpc>
                <a:spcPct val="150000"/>
              </a:lnSpc>
            </a:pPr>
            <a:r>
              <a:rPr lang="zh-TW" altLang="en-US" sz="3200" b="0" i="0" dirty="0">
                <a:solidFill>
                  <a:srgbClr val="212529"/>
                </a:solidFill>
                <a:effectLst/>
                <a:latin typeface="+mn-ea"/>
              </a:rPr>
              <a:t>　　根據統計，罹患水痘的人百分之二十可能會在將來產生帶狀皰疹，但大多數的人一輩子只會得一次帶狀皰疹。帶狀皰疹只會傳染給沒有得過水痘、或是沒有施打過水痘疫苗的人。</a:t>
            </a:r>
            <a:endParaRPr lang="en-US" altLang="zh-TW" sz="3200" b="0" i="0" dirty="0">
              <a:solidFill>
                <a:srgbClr val="212529"/>
              </a:solidFill>
              <a:effectLst/>
              <a:latin typeface="+mn-ea"/>
            </a:endParaRPr>
          </a:p>
          <a:p>
            <a:pPr algn="l"/>
            <a:endParaRPr lang="en-US" sz="3200" spc="244" dirty="0">
              <a:solidFill>
                <a:srgbClr val="212529"/>
              </a:solidFill>
              <a:latin typeface="+mn-ea"/>
              <a:ea typeface="TAN Meringue"/>
            </a:endParaRPr>
          </a:p>
          <a:p>
            <a:pPr algn="r"/>
            <a:r>
              <a:rPr lang="zh-TW" altLang="en-US" sz="2000" spc="244" dirty="0">
                <a:solidFill>
                  <a:srgbClr val="212529"/>
                </a:solidFill>
                <a:latin typeface="+mn-ea"/>
                <a:ea typeface="TAN Meringue"/>
              </a:rPr>
              <a:t>資料來源：</a:t>
            </a:r>
            <a:r>
              <a:rPr lang="en-US" altLang="zh-TW" sz="2000" spc="244" dirty="0">
                <a:solidFill>
                  <a:srgbClr val="212529"/>
                </a:solidFill>
                <a:latin typeface="+mn-ea"/>
                <a:ea typeface="TAN Meringue"/>
              </a:rPr>
              <a:t>https://</a:t>
            </a:r>
            <a:r>
              <a:rPr lang="en-US" altLang="zh-TW" sz="2000" spc="244" dirty="0" err="1">
                <a:solidFill>
                  <a:srgbClr val="212529"/>
                </a:solidFill>
                <a:latin typeface="+mn-ea"/>
                <a:ea typeface="TAN Meringue"/>
              </a:rPr>
              <a:t>wd.vghtpe.gov.tw</a:t>
            </a:r>
            <a:r>
              <a:rPr lang="en-US" altLang="zh-TW" sz="2000" spc="244" dirty="0">
                <a:solidFill>
                  <a:srgbClr val="212529"/>
                </a:solidFill>
                <a:latin typeface="+mn-ea"/>
                <a:ea typeface="TAN Meringue"/>
              </a:rPr>
              <a:t>/</a:t>
            </a:r>
            <a:r>
              <a:rPr lang="en-US" altLang="zh-TW" sz="2000" spc="244" dirty="0" err="1">
                <a:solidFill>
                  <a:srgbClr val="212529"/>
                </a:solidFill>
                <a:latin typeface="+mn-ea"/>
                <a:ea typeface="TAN Meringue"/>
              </a:rPr>
              <a:t>derm</a:t>
            </a:r>
            <a:r>
              <a:rPr lang="en-US" altLang="zh-TW" sz="2000" spc="244" dirty="0">
                <a:solidFill>
                  <a:srgbClr val="212529"/>
                </a:solidFill>
                <a:latin typeface="+mn-ea"/>
                <a:ea typeface="TAN Meringue"/>
              </a:rPr>
              <a:t>/</a:t>
            </a:r>
            <a:r>
              <a:rPr lang="en-US" altLang="zh-TW" sz="2000" spc="244" dirty="0" err="1">
                <a:solidFill>
                  <a:srgbClr val="212529"/>
                </a:solidFill>
                <a:latin typeface="+mn-ea"/>
                <a:ea typeface="TAN Meringue"/>
              </a:rPr>
              <a:t>Fpage.action?muid</a:t>
            </a:r>
            <a:r>
              <a:rPr lang="en-US" altLang="zh-TW" sz="2000" spc="244" dirty="0">
                <a:solidFill>
                  <a:srgbClr val="212529"/>
                </a:solidFill>
                <a:latin typeface="+mn-ea"/>
                <a:ea typeface="TAN Meringue"/>
              </a:rPr>
              <a:t>=17578&amp;fid=15849</a:t>
            </a:r>
            <a:endParaRPr lang="en-US" sz="2000" spc="244" dirty="0">
              <a:solidFill>
                <a:srgbClr val="677EA4"/>
              </a:solidFill>
              <a:ea typeface="TAN Mering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865808" flipH="1">
            <a:off x="17156354" y="7803266"/>
            <a:ext cx="1345069" cy="3362672"/>
          </a:xfrm>
          <a:custGeom>
            <a:avLst/>
            <a:gdLst/>
            <a:ahLst/>
            <a:cxnLst/>
            <a:rect l="l" t="t" r="r" b="b"/>
            <a:pathLst>
              <a:path w="1345069" h="3362672">
                <a:moveTo>
                  <a:pt x="1345069" y="0"/>
                </a:moveTo>
                <a:lnTo>
                  <a:pt x="0" y="0"/>
                </a:lnTo>
                <a:lnTo>
                  <a:pt x="0" y="3362672"/>
                </a:lnTo>
                <a:lnTo>
                  <a:pt x="1345069" y="3362672"/>
                </a:lnTo>
                <a:lnTo>
                  <a:pt x="1345069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7"/>
          <p:cNvSpPr/>
          <p:nvPr/>
        </p:nvSpPr>
        <p:spPr>
          <a:xfrm rot="7962042">
            <a:off x="-1525307" y="-3138779"/>
            <a:ext cx="2770457" cy="6883122"/>
          </a:xfrm>
          <a:custGeom>
            <a:avLst/>
            <a:gdLst/>
            <a:ahLst/>
            <a:cxnLst/>
            <a:rect l="l" t="t" r="r" b="b"/>
            <a:pathLst>
              <a:path w="2770457" h="6883122">
                <a:moveTo>
                  <a:pt x="0" y="0"/>
                </a:moveTo>
                <a:lnTo>
                  <a:pt x="2770457" y="0"/>
                </a:lnTo>
                <a:lnTo>
                  <a:pt x="2770457" y="6883122"/>
                </a:lnTo>
                <a:lnTo>
                  <a:pt x="0" y="688312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8"/>
          <p:cNvSpPr/>
          <p:nvPr/>
        </p:nvSpPr>
        <p:spPr>
          <a:xfrm rot="9173085">
            <a:off x="547951" y="-674957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8" y="0"/>
                </a:lnTo>
                <a:lnTo>
                  <a:pt x="1548268" y="2256128"/>
                </a:lnTo>
                <a:lnTo>
                  <a:pt x="0" y="225612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0" name="Freeform 10"/>
          <p:cNvSpPr/>
          <p:nvPr/>
        </p:nvSpPr>
        <p:spPr>
          <a:xfrm rot="5490619">
            <a:off x="312608" y="3021072"/>
            <a:ext cx="554273" cy="1007769"/>
          </a:xfrm>
          <a:custGeom>
            <a:avLst/>
            <a:gdLst/>
            <a:ahLst/>
            <a:cxnLst/>
            <a:rect l="l" t="t" r="r" b="b"/>
            <a:pathLst>
              <a:path w="554273" h="1007769">
                <a:moveTo>
                  <a:pt x="0" y="0"/>
                </a:moveTo>
                <a:lnTo>
                  <a:pt x="554274" y="0"/>
                </a:lnTo>
                <a:lnTo>
                  <a:pt x="554274" y="1007769"/>
                </a:lnTo>
                <a:lnTo>
                  <a:pt x="0" y="100776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>
          <a:xfrm rot="-1853187">
            <a:off x="1161464" y="4124098"/>
            <a:ext cx="383936" cy="906043"/>
          </a:xfrm>
          <a:custGeom>
            <a:avLst/>
            <a:gdLst/>
            <a:ahLst/>
            <a:cxnLst/>
            <a:rect l="l" t="t" r="r" b="b"/>
            <a:pathLst>
              <a:path w="383936" h="906043">
                <a:moveTo>
                  <a:pt x="0" y="0"/>
                </a:moveTo>
                <a:lnTo>
                  <a:pt x="383936" y="0"/>
                </a:lnTo>
                <a:lnTo>
                  <a:pt x="383936" y="906043"/>
                </a:lnTo>
                <a:lnTo>
                  <a:pt x="0" y="90604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2" name="Freeform 12"/>
          <p:cNvSpPr/>
          <p:nvPr/>
        </p:nvSpPr>
        <p:spPr>
          <a:xfrm rot="-1483350">
            <a:off x="16864815" y="9271523"/>
            <a:ext cx="981531" cy="1430282"/>
          </a:xfrm>
          <a:custGeom>
            <a:avLst/>
            <a:gdLst/>
            <a:ahLst/>
            <a:cxnLst/>
            <a:rect l="l" t="t" r="r" b="b"/>
            <a:pathLst>
              <a:path w="981531" h="1430282">
                <a:moveTo>
                  <a:pt x="0" y="0"/>
                </a:moveTo>
                <a:lnTo>
                  <a:pt x="981531" y="0"/>
                </a:lnTo>
                <a:lnTo>
                  <a:pt x="981531" y="1430282"/>
                </a:lnTo>
                <a:lnTo>
                  <a:pt x="0" y="143028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3" name="Freeform 13"/>
          <p:cNvSpPr/>
          <p:nvPr/>
        </p:nvSpPr>
        <p:spPr>
          <a:xfrm rot="-2201762">
            <a:off x="16366599" y="8372431"/>
            <a:ext cx="1541228" cy="3829139"/>
          </a:xfrm>
          <a:custGeom>
            <a:avLst/>
            <a:gdLst/>
            <a:ahLst/>
            <a:cxnLst/>
            <a:rect l="l" t="t" r="r" b="b"/>
            <a:pathLst>
              <a:path w="1541228" h="3829139">
                <a:moveTo>
                  <a:pt x="0" y="0"/>
                </a:moveTo>
                <a:lnTo>
                  <a:pt x="1541229" y="0"/>
                </a:lnTo>
                <a:lnTo>
                  <a:pt x="1541229" y="3829138"/>
                </a:lnTo>
                <a:lnTo>
                  <a:pt x="0" y="382913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8" name="TextBox 38"/>
          <p:cNvSpPr txBox="1"/>
          <p:nvPr/>
        </p:nvSpPr>
        <p:spPr>
          <a:xfrm>
            <a:off x="3328565" y="1391371"/>
            <a:ext cx="10746285" cy="104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55"/>
              </a:lnSpc>
            </a:pPr>
            <a:r>
              <a:rPr lang="en-US" sz="6111" spc="244" dirty="0" err="1">
                <a:solidFill>
                  <a:srgbClr val="677EA4"/>
                </a:solidFill>
                <a:ea typeface="TAN Meringue"/>
              </a:rPr>
              <a:t>帶狀性皰疹（文獻查證</a:t>
            </a:r>
            <a:r>
              <a:rPr lang="en-US" sz="6111" spc="244" dirty="0">
                <a:solidFill>
                  <a:srgbClr val="677EA4"/>
                </a:solidFill>
                <a:ea typeface="TAN Meringue"/>
              </a:rPr>
              <a:t>）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782014" y="2534986"/>
            <a:ext cx="15310855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spc="244" dirty="0" err="1">
                <a:solidFill>
                  <a:srgbClr val="677EA4"/>
                </a:solidFill>
                <a:ea typeface="TAN Meringue"/>
              </a:rPr>
              <a:t>臨床表現</a:t>
            </a:r>
            <a:r>
              <a:rPr lang="en-US" sz="3600" spc="244" dirty="0">
                <a:solidFill>
                  <a:srgbClr val="677EA4"/>
                </a:solidFill>
                <a:ea typeface="TAN Meringue"/>
              </a:rPr>
              <a:t>：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zh-TW" altLang="en-US" sz="3200" b="0" i="0" dirty="0">
                <a:solidFill>
                  <a:srgbClr val="212529"/>
                </a:solidFill>
                <a:effectLst/>
                <a:latin typeface="+mn-ea"/>
              </a:rPr>
              <a:t>先兆期：以神經痛為主，可能會有燒灼感、刺痛、搔癢。有時候甚至沒有任何皮膚的</a:t>
            </a:r>
            <a:r>
              <a:rPr lang="zh-TW" altLang="en-US" sz="3200" dirty="0">
                <a:solidFill>
                  <a:srgbClr val="212529"/>
                </a:solidFill>
                <a:latin typeface="+mn-ea"/>
              </a:rPr>
              <a:t>症狀</a:t>
            </a:r>
            <a:r>
              <a:rPr lang="zh-TW" altLang="en-US" sz="3200" b="0" i="0" dirty="0">
                <a:solidFill>
                  <a:srgbClr val="212529"/>
                </a:solidFill>
                <a:effectLst/>
                <a:latin typeface="+mn-ea"/>
              </a:rPr>
              <a:t>，所以很容易被誤診為其他疾病。</a:t>
            </a:r>
            <a:endParaRPr lang="en-US" altLang="zh-TW" sz="3200" b="0" i="0" dirty="0">
              <a:solidFill>
                <a:srgbClr val="212529"/>
              </a:solidFill>
              <a:effectLst/>
              <a:latin typeface="+mn-ea"/>
            </a:endParaRP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b="0" i="0" dirty="0">
                <a:solidFill>
                  <a:srgbClr val="212529"/>
                </a:solidFill>
                <a:effectLst/>
                <a:latin typeface="+mn-ea"/>
              </a:rPr>
              <a:t>皮疹期：先兆期數天後，疼痛的部位會產生群聚的紅色皮疹和水泡，且沿著神經的走向呈現帶狀或線狀分布。數天後甚至會轉變成為膿泡或血泡。通常在水泡發生後的七到十天，水泡會開始癒合並結痂，而痂皮則會在二到三週內脫落。有時候甚至會伴隨著局部淋巴結腫大、疼痛、與發燒。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200" b="0" i="0" dirty="0">
                <a:solidFill>
                  <a:srgbClr val="212529"/>
                </a:solidFill>
                <a:effectLst/>
                <a:latin typeface="+mn-ea"/>
              </a:rPr>
              <a:t>皰疹後神經痛：由於神經受損後的恢復期較長，常有病人會在皮疹復原後仍產生疼痛的情形。根據文獻，神經受損嚴重的病人可能會使此疼痛的感覺持續達數年之久。</a:t>
            </a:r>
            <a:endParaRPr lang="en-US" sz="3200" spc="244" dirty="0">
              <a:solidFill>
                <a:srgbClr val="212529"/>
              </a:solidFill>
              <a:latin typeface="+mn-ea"/>
              <a:ea typeface="TAN Meringue"/>
            </a:endParaRPr>
          </a:p>
          <a:p>
            <a:pPr algn="r"/>
            <a:r>
              <a:rPr lang="zh-TW" altLang="en-US" sz="2000" spc="244" dirty="0">
                <a:solidFill>
                  <a:srgbClr val="212529"/>
                </a:solidFill>
                <a:latin typeface="+mn-ea"/>
                <a:ea typeface="TAN Meringue"/>
              </a:rPr>
              <a:t>資料來源：</a:t>
            </a:r>
            <a:r>
              <a:rPr lang="en-US" altLang="zh-TW" sz="2000" spc="244" dirty="0">
                <a:solidFill>
                  <a:srgbClr val="212529"/>
                </a:solidFill>
                <a:latin typeface="+mn-ea"/>
                <a:ea typeface="TAN Meringue"/>
              </a:rPr>
              <a:t>https://</a:t>
            </a:r>
            <a:r>
              <a:rPr lang="en-US" altLang="zh-TW" sz="2000" spc="244" dirty="0" err="1">
                <a:solidFill>
                  <a:srgbClr val="212529"/>
                </a:solidFill>
                <a:latin typeface="+mn-ea"/>
                <a:ea typeface="TAN Meringue"/>
              </a:rPr>
              <a:t>wd.vghtpe.gov.tw</a:t>
            </a:r>
            <a:r>
              <a:rPr lang="en-US" altLang="zh-TW" sz="2000" spc="244" dirty="0">
                <a:solidFill>
                  <a:srgbClr val="212529"/>
                </a:solidFill>
                <a:latin typeface="+mn-ea"/>
                <a:ea typeface="TAN Meringue"/>
              </a:rPr>
              <a:t>/</a:t>
            </a:r>
            <a:r>
              <a:rPr lang="en-US" altLang="zh-TW" sz="2000" spc="244" dirty="0" err="1">
                <a:solidFill>
                  <a:srgbClr val="212529"/>
                </a:solidFill>
                <a:latin typeface="+mn-ea"/>
                <a:ea typeface="TAN Meringue"/>
              </a:rPr>
              <a:t>derm</a:t>
            </a:r>
            <a:r>
              <a:rPr lang="en-US" altLang="zh-TW" sz="2000" spc="244" dirty="0">
                <a:solidFill>
                  <a:srgbClr val="212529"/>
                </a:solidFill>
                <a:latin typeface="+mn-ea"/>
                <a:ea typeface="TAN Meringue"/>
              </a:rPr>
              <a:t>/</a:t>
            </a:r>
            <a:r>
              <a:rPr lang="en-US" altLang="zh-TW" sz="2000" spc="244" dirty="0" err="1">
                <a:solidFill>
                  <a:srgbClr val="212529"/>
                </a:solidFill>
                <a:latin typeface="+mn-ea"/>
                <a:ea typeface="TAN Meringue"/>
              </a:rPr>
              <a:t>Fpage.action?muid</a:t>
            </a:r>
            <a:r>
              <a:rPr lang="en-US" altLang="zh-TW" sz="2000" spc="244" dirty="0">
                <a:solidFill>
                  <a:srgbClr val="212529"/>
                </a:solidFill>
                <a:latin typeface="+mn-ea"/>
                <a:ea typeface="TAN Meringue"/>
              </a:rPr>
              <a:t>=17578&amp;fid=15849</a:t>
            </a:r>
            <a:endParaRPr lang="en-US" sz="2000" spc="244" dirty="0">
              <a:solidFill>
                <a:srgbClr val="677EA4"/>
              </a:solidFill>
              <a:ea typeface="TAN Meringue"/>
            </a:endParaRPr>
          </a:p>
        </p:txBody>
      </p:sp>
    </p:spTree>
    <p:extLst>
      <p:ext uri="{BB962C8B-B14F-4D97-AF65-F5344CB8AC3E}">
        <p14:creationId xmlns:p14="http://schemas.microsoft.com/office/powerpoint/2010/main" val="43420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978030">
            <a:off x="3068998" y="1943051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0" y="0"/>
                </a:moveTo>
                <a:lnTo>
                  <a:pt x="343461" y="0"/>
                </a:lnTo>
                <a:lnTo>
                  <a:pt x="343461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7"/>
          <p:cNvSpPr/>
          <p:nvPr/>
        </p:nvSpPr>
        <p:spPr>
          <a:xfrm rot="-3905165" flipV="1">
            <a:off x="3566333" y="-1263169"/>
            <a:ext cx="2050819" cy="4206808"/>
          </a:xfrm>
          <a:custGeom>
            <a:avLst/>
            <a:gdLst/>
            <a:ahLst/>
            <a:cxnLst/>
            <a:rect l="l" t="t" r="r" b="b"/>
            <a:pathLst>
              <a:path w="2050819" h="4206808">
                <a:moveTo>
                  <a:pt x="0" y="4206807"/>
                </a:moveTo>
                <a:lnTo>
                  <a:pt x="2050819" y="4206807"/>
                </a:lnTo>
                <a:lnTo>
                  <a:pt x="2050819" y="0"/>
                </a:lnTo>
                <a:lnTo>
                  <a:pt x="0" y="0"/>
                </a:lnTo>
                <a:lnTo>
                  <a:pt x="0" y="4206807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8"/>
          <p:cNvSpPr/>
          <p:nvPr/>
        </p:nvSpPr>
        <p:spPr>
          <a:xfrm rot="8658535" flipH="1">
            <a:off x="-922234" y="-3223597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9" name="Freeform 9"/>
          <p:cNvSpPr/>
          <p:nvPr/>
        </p:nvSpPr>
        <p:spPr>
          <a:xfrm rot="-3838062">
            <a:off x="4306799" y="2322006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0" name="Freeform 10"/>
          <p:cNvSpPr/>
          <p:nvPr/>
        </p:nvSpPr>
        <p:spPr>
          <a:xfrm rot="2428401" flipH="1">
            <a:off x="14831672" y="1843434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343461" y="0"/>
                </a:moveTo>
                <a:lnTo>
                  <a:pt x="0" y="0"/>
                </a:lnTo>
                <a:lnTo>
                  <a:pt x="0" y="810528"/>
                </a:lnTo>
                <a:lnTo>
                  <a:pt x="343461" y="810528"/>
                </a:lnTo>
                <a:lnTo>
                  <a:pt x="343461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2" name="Freeform 12"/>
          <p:cNvSpPr/>
          <p:nvPr/>
        </p:nvSpPr>
        <p:spPr>
          <a:xfrm rot="-8573478">
            <a:off x="15158630" y="-2800135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0" y="0"/>
                </a:moveTo>
                <a:lnTo>
                  <a:pt x="4082632" y="0"/>
                </a:lnTo>
                <a:lnTo>
                  <a:pt x="4082632" y="6221154"/>
                </a:lnTo>
                <a:lnTo>
                  <a:pt x="0" y="622115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3" name="Freeform 13"/>
          <p:cNvSpPr/>
          <p:nvPr/>
        </p:nvSpPr>
        <p:spPr>
          <a:xfrm rot="1692920" flipH="1">
            <a:off x="14042727" y="3301548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293615" y="0"/>
                </a:moveTo>
                <a:lnTo>
                  <a:pt x="0" y="0"/>
                </a:lnTo>
                <a:lnTo>
                  <a:pt x="0" y="692898"/>
                </a:lnTo>
                <a:lnTo>
                  <a:pt x="293615" y="692898"/>
                </a:lnTo>
                <a:lnTo>
                  <a:pt x="293615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899858" y="2933115"/>
            <a:ext cx="5474019" cy="862393"/>
            <a:chOff x="0" y="0"/>
            <a:chExt cx="1441717" cy="22713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41717" cy="227132"/>
            </a:xfrm>
            <a:custGeom>
              <a:avLst/>
              <a:gdLst/>
              <a:ahLst/>
              <a:cxnLst/>
              <a:rect l="l" t="t" r="r" b="b"/>
              <a:pathLst>
                <a:path w="1441717" h="227132">
                  <a:moveTo>
                    <a:pt x="108901" y="0"/>
                  </a:moveTo>
                  <a:lnTo>
                    <a:pt x="1332816" y="0"/>
                  </a:lnTo>
                  <a:cubicBezTo>
                    <a:pt x="1392960" y="0"/>
                    <a:pt x="1441717" y="48757"/>
                    <a:pt x="1441717" y="108901"/>
                  </a:cubicBezTo>
                  <a:lnTo>
                    <a:pt x="1441717" y="118231"/>
                  </a:lnTo>
                  <a:cubicBezTo>
                    <a:pt x="1441717" y="147113"/>
                    <a:pt x="1430243" y="174813"/>
                    <a:pt x="1409821" y="195236"/>
                  </a:cubicBezTo>
                  <a:cubicBezTo>
                    <a:pt x="1389398" y="215659"/>
                    <a:pt x="1361698" y="227132"/>
                    <a:pt x="1332816" y="227132"/>
                  </a:cubicBezTo>
                  <a:lnTo>
                    <a:pt x="108901" y="227132"/>
                  </a:lnTo>
                  <a:cubicBezTo>
                    <a:pt x="48757" y="227132"/>
                    <a:pt x="0" y="178375"/>
                    <a:pt x="0" y="118231"/>
                  </a:cubicBezTo>
                  <a:lnTo>
                    <a:pt x="0" y="108901"/>
                  </a:lnTo>
                  <a:cubicBezTo>
                    <a:pt x="0" y="48757"/>
                    <a:pt x="48757" y="0"/>
                    <a:pt x="1089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BCB792"/>
              </a:solidFill>
              <a:prstDash val="solid"/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1441717" cy="3223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16596" y="3078786"/>
            <a:ext cx="5474019" cy="587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 err="1">
                <a:solidFill>
                  <a:srgbClr val="677EA4"/>
                </a:solidFill>
                <a:ea typeface="Cloud Condensed Bold"/>
              </a:rPr>
              <a:t>基底油</a:t>
            </a:r>
            <a:endParaRPr lang="en-US" sz="3499" dirty="0">
              <a:solidFill>
                <a:srgbClr val="677EA4"/>
              </a:solidFill>
              <a:ea typeface="Cloud Condense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9318440" y="2933967"/>
            <a:ext cx="5987717" cy="898114"/>
            <a:chOff x="0" y="0"/>
            <a:chExt cx="1577012" cy="2365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77012" cy="236540"/>
            </a:xfrm>
            <a:custGeom>
              <a:avLst/>
              <a:gdLst/>
              <a:ahLst/>
              <a:cxnLst/>
              <a:rect l="l" t="t" r="r" b="b"/>
              <a:pathLst>
                <a:path w="1577012" h="236540">
                  <a:moveTo>
                    <a:pt x="99558" y="0"/>
                  </a:moveTo>
                  <a:lnTo>
                    <a:pt x="1477453" y="0"/>
                  </a:lnTo>
                  <a:cubicBezTo>
                    <a:pt x="1503858" y="0"/>
                    <a:pt x="1529181" y="10489"/>
                    <a:pt x="1547852" y="29160"/>
                  </a:cubicBezTo>
                  <a:cubicBezTo>
                    <a:pt x="1566523" y="47831"/>
                    <a:pt x="1577012" y="73154"/>
                    <a:pt x="1577012" y="99558"/>
                  </a:cubicBezTo>
                  <a:lnTo>
                    <a:pt x="1577012" y="136982"/>
                  </a:lnTo>
                  <a:cubicBezTo>
                    <a:pt x="1577012" y="163386"/>
                    <a:pt x="1566523" y="188709"/>
                    <a:pt x="1547852" y="207380"/>
                  </a:cubicBezTo>
                  <a:cubicBezTo>
                    <a:pt x="1529181" y="226051"/>
                    <a:pt x="1503858" y="236540"/>
                    <a:pt x="1477453" y="236540"/>
                  </a:cubicBezTo>
                  <a:lnTo>
                    <a:pt x="99558" y="236540"/>
                  </a:lnTo>
                  <a:cubicBezTo>
                    <a:pt x="73154" y="236540"/>
                    <a:pt x="47831" y="226051"/>
                    <a:pt x="29160" y="207380"/>
                  </a:cubicBezTo>
                  <a:cubicBezTo>
                    <a:pt x="10489" y="188709"/>
                    <a:pt x="0" y="163386"/>
                    <a:pt x="0" y="136982"/>
                  </a:cubicBezTo>
                  <a:lnTo>
                    <a:pt x="0" y="99558"/>
                  </a:lnTo>
                  <a:cubicBezTo>
                    <a:pt x="0" y="73154"/>
                    <a:pt x="10489" y="47831"/>
                    <a:pt x="29160" y="29160"/>
                  </a:cubicBezTo>
                  <a:cubicBezTo>
                    <a:pt x="47831" y="10489"/>
                    <a:pt x="73154" y="0"/>
                    <a:pt x="995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BCB792"/>
              </a:solidFill>
              <a:prstDash val="solid"/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1577012" cy="3032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516232" y="3078657"/>
            <a:ext cx="5375987" cy="58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dirty="0" err="1">
                <a:solidFill>
                  <a:srgbClr val="677EA4"/>
                </a:solidFill>
                <a:ea typeface="Cloud Condensed Bold"/>
              </a:rPr>
              <a:t>精油</a:t>
            </a:r>
            <a:endParaRPr lang="en-US" sz="3504" dirty="0">
              <a:solidFill>
                <a:srgbClr val="677EA4"/>
              </a:solidFill>
              <a:ea typeface="Cloud Condensed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965908" y="1057335"/>
            <a:ext cx="10067813" cy="1236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3600" spc="288" dirty="0">
                <a:solidFill>
                  <a:srgbClr val="677EA4"/>
                </a:solidFill>
                <a:latin typeface="TAN Meringue"/>
              </a:rPr>
              <a:t>114/5/31</a:t>
            </a:r>
            <a:r>
              <a:rPr lang="en-US" sz="7200" spc="288" dirty="0">
                <a:solidFill>
                  <a:srgbClr val="677EA4"/>
                </a:solidFill>
                <a:latin typeface="TAN Meringue"/>
              </a:rPr>
              <a:t>芳療措施1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85018935-EBC9-9504-1185-B5138360D08B}"/>
              </a:ext>
            </a:extLst>
          </p:cNvPr>
          <p:cNvSpPr txBox="1"/>
          <p:nvPr/>
        </p:nvSpPr>
        <p:spPr>
          <a:xfrm>
            <a:off x="1874976" y="3981939"/>
            <a:ext cx="5474019" cy="3057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2400" dirty="0" err="1">
                <a:latin typeface="+mn-ea"/>
              </a:rPr>
              <a:t>選用甜杏仁油</a:t>
            </a:r>
            <a:r>
              <a:rPr lang="en-US" sz="2400" dirty="0">
                <a:latin typeface="+mn-ea"/>
              </a:rPr>
              <a:t>（ Sweet Almond Oil）。</a:t>
            </a:r>
          </a:p>
          <a:p>
            <a:pPr>
              <a:lnSpc>
                <a:spcPts val="4899"/>
              </a:lnSpc>
            </a:pPr>
            <a:r>
              <a:rPr lang="zh-TW" altLang="en-US" sz="2400" dirty="0">
                <a:latin typeface="+mn-ea"/>
              </a:rPr>
              <a:t>具有多種功效和作用，尤其在皮膚護理方面表現出色。 富含維生素和脂肪酸，能夠滋潤保濕、舒緩敏感、促進皮膚修復，並能幫助改善乾燥、脫屑等問題。 </a:t>
            </a:r>
            <a:endParaRPr lang="en-US" sz="2400" dirty="0">
              <a:latin typeface="+mn-ea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0A424406-FCE9-63A1-2196-F96C56CF276E}"/>
              </a:ext>
            </a:extLst>
          </p:cNvPr>
          <p:cNvSpPr txBox="1"/>
          <p:nvPr/>
        </p:nvSpPr>
        <p:spPr>
          <a:xfrm>
            <a:off x="9179394" y="4022688"/>
            <a:ext cx="7264912" cy="4942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zh-TW" altLang="en-US" sz="2400" dirty="0">
                <a:latin typeface="+mn-ea"/>
              </a:rPr>
              <a:t>選用綠花白千層、純正薰衣草、乳香精油，調配成</a:t>
            </a:r>
            <a:r>
              <a:rPr lang="en-US" altLang="zh-TW" sz="2400" dirty="0">
                <a:latin typeface="+mn-ea"/>
              </a:rPr>
              <a:t>10ml 3%</a:t>
            </a:r>
            <a:r>
              <a:rPr lang="zh-TW" altLang="en-US" sz="2400" dirty="0">
                <a:latin typeface="+mn-ea"/>
              </a:rPr>
              <a:t>按摩油。綠花白千層精油</a:t>
            </a:r>
            <a:r>
              <a:rPr lang="en-US" altLang="zh-TW" sz="2400" dirty="0">
                <a:latin typeface="+mn-ea"/>
              </a:rPr>
              <a:t>1</a:t>
            </a:r>
            <a:r>
              <a:rPr lang="zh-TW" altLang="en-US" sz="2400" dirty="0">
                <a:latin typeface="+mn-ea"/>
              </a:rPr>
              <a:t>Ｄ、</a:t>
            </a:r>
            <a:r>
              <a:rPr lang="en-US" altLang="zh-TW" sz="2400" dirty="0">
                <a:latin typeface="+mn-ea"/>
              </a:rPr>
              <a:t>3%</a:t>
            </a:r>
            <a:r>
              <a:rPr lang="zh-TW" altLang="en-US" sz="2400" dirty="0">
                <a:latin typeface="+mn-ea"/>
              </a:rPr>
              <a:t>乳香</a:t>
            </a:r>
            <a:r>
              <a:rPr lang="en-US" altLang="zh-TW" sz="2400" dirty="0">
                <a:latin typeface="+mn-ea"/>
              </a:rPr>
              <a:t>2</a:t>
            </a:r>
            <a:r>
              <a:rPr lang="zh-TW" altLang="en-US" sz="2400" dirty="0">
                <a:latin typeface="+mn-ea"/>
              </a:rPr>
              <a:t>Ｄ、純正薰衣草</a:t>
            </a:r>
            <a:r>
              <a:rPr lang="en-US" altLang="zh-TW" sz="2400" dirty="0">
                <a:latin typeface="+mn-ea"/>
              </a:rPr>
              <a:t>1</a:t>
            </a:r>
            <a:r>
              <a:rPr lang="zh-TW" altLang="en-US" sz="2400" dirty="0">
                <a:latin typeface="+mn-ea"/>
              </a:rPr>
              <a:t>Ｄ。綠花白千層，具有抗菌、抗發炎以及促進傷口癒合等功效；乳香可以刺激免疫細胞的活性，增強身體防禦能力，提升整體免疫健康；純正薰衣草精油可以促進細胞再生，加速傷口癒合，有助於改善疤痕和促進皮膚健康，更可以緩解帶狀性皰疹引發的神經痛。</a:t>
            </a:r>
            <a:endParaRPr lang="en-US" sz="2400" dirty="0" err="1">
              <a:latin typeface="+mn-ea"/>
            </a:endParaRP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88C425F0-2E4C-408D-34DC-C6C31057DC60}"/>
              </a:ext>
            </a:extLst>
          </p:cNvPr>
          <p:cNvSpPr txBox="1"/>
          <p:nvPr/>
        </p:nvSpPr>
        <p:spPr>
          <a:xfrm>
            <a:off x="1783344" y="7358386"/>
            <a:ext cx="5657281" cy="1800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建議使用方式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：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一天可塗抹精油配方數次於患部，另建議睡前可搭配純正薰衣草濕敷於患部，減緩紅腫帶來的不適。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978030">
            <a:off x="3068998" y="1943051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0" y="0"/>
                </a:moveTo>
                <a:lnTo>
                  <a:pt x="343461" y="0"/>
                </a:lnTo>
                <a:lnTo>
                  <a:pt x="343461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8"/>
          <p:cNvSpPr/>
          <p:nvPr/>
        </p:nvSpPr>
        <p:spPr>
          <a:xfrm rot="8658535" flipH="1">
            <a:off x="-922234" y="-3223597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9" name="Freeform 9"/>
          <p:cNvSpPr/>
          <p:nvPr/>
        </p:nvSpPr>
        <p:spPr>
          <a:xfrm rot="-3838062">
            <a:off x="4306799" y="2322006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0" name="Freeform 10"/>
          <p:cNvSpPr/>
          <p:nvPr/>
        </p:nvSpPr>
        <p:spPr>
          <a:xfrm rot="2428401" flipH="1">
            <a:off x="14831672" y="1843434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343461" y="0"/>
                </a:moveTo>
                <a:lnTo>
                  <a:pt x="0" y="0"/>
                </a:lnTo>
                <a:lnTo>
                  <a:pt x="0" y="810528"/>
                </a:lnTo>
                <a:lnTo>
                  <a:pt x="343461" y="810528"/>
                </a:lnTo>
                <a:lnTo>
                  <a:pt x="343461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>
          <a:xfrm rot="4222482" flipH="1" flipV="1">
            <a:off x="12669901" y="-1119419"/>
            <a:ext cx="2050819" cy="4206808"/>
          </a:xfrm>
          <a:custGeom>
            <a:avLst/>
            <a:gdLst/>
            <a:ahLst/>
            <a:cxnLst/>
            <a:rect l="l" t="t" r="r" b="b"/>
            <a:pathLst>
              <a:path w="2050819" h="4206808">
                <a:moveTo>
                  <a:pt x="2050819" y="4206808"/>
                </a:moveTo>
                <a:lnTo>
                  <a:pt x="0" y="4206808"/>
                </a:lnTo>
                <a:lnTo>
                  <a:pt x="0" y="0"/>
                </a:lnTo>
                <a:lnTo>
                  <a:pt x="2050819" y="0"/>
                </a:lnTo>
                <a:lnTo>
                  <a:pt x="2050819" y="4206808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2" name="Freeform 12"/>
          <p:cNvSpPr/>
          <p:nvPr/>
        </p:nvSpPr>
        <p:spPr>
          <a:xfrm rot="-8573478">
            <a:off x="15158630" y="-2800135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0" y="0"/>
                </a:moveTo>
                <a:lnTo>
                  <a:pt x="4082632" y="0"/>
                </a:lnTo>
                <a:lnTo>
                  <a:pt x="4082632" y="6221154"/>
                </a:lnTo>
                <a:lnTo>
                  <a:pt x="0" y="622115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3" name="Freeform 13"/>
          <p:cNvSpPr/>
          <p:nvPr/>
        </p:nvSpPr>
        <p:spPr>
          <a:xfrm rot="1692920" flipH="1">
            <a:off x="14042727" y="3301548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293615" y="0"/>
                </a:moveTo>
                <a:lnTo>
                  <a:pt x="0" y="0"/>
                </a:lnTo>
                <a:lnTo>
                  <a:pt x="0" y="692898"/>
                </a:lnTo>
                <a:lnTo>
                  <a:pt x="293615" y="692898"/>
                </a:lnTo>
                <a:lnTo>
                  <a:pt x="293615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14" name="Group 14"/>
          <p:cNvGrpSpPr/>
          <p:nvPr/>
        </p:nvGrpSpPr>
        <p:grpSpPr>
          <a:xfrm>
            <a:off x="2250533" y="3256201"/>
            <a:ext cx="5474019" cy="862393"/>
            <a:chOff x="0" y="0"/>
            <a:chExt cx="1441717" cy="22713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41717" cy="227132"/>
            </a:xfrm>
            <a:custGeom>
              <a:avLst/>
              <a:gdLst/>
              <a:ahLst/>
              <a:cxnLst/>
              <a:rect l="l" t="t" r="r" b="b"/>
              <a:pathLst>
                <a:path w="1441717" h="227132">
                  <a:moveTo>
                    <a:pt x="108901" y="0"/>
                  </a:moveTo>
                  <a:lnTo>
                    <a:pt x="1332816" y="0"/>
                  </a:lnTo>
                  <a:cubicBezTo>
                    <a:pt x="1392960" y="0"/>
                    <a:pt x="1441717" y="48757"/>
                    <a:pt x="1441717" y="108901"/>
                  </a:cubicBezTo>
                  <a:lnTo>
                    <a:pt x="1441717" y="118231"/>
                  </a:lnTo>
                  <a:cubicBezTo>
                    <a:pt x="1441717" y="147113"/>
                    <a:pt x="1430243" y="174813"/>
                    <a:pt x="1409821" y="195236"/>
                  </a:cubicBezTo>
                  <a:cubicBezTo>
                    <a:pt x="1389398" y="215659"/>
                    <a:pt x="1361698" y="227132"/>
                    <a:pt x="1332816" y="227132"/>
                  </a:cubicBezTo>
                  <a:lnTo>
                    <a:pt x="108901" y="227132"/>
                  </a:lnTo>
                  <a:cubicBezTo>
                    <a:pt x="48757" y="227132"/>
                    <a:pt x="0" y="178375"/>
                    <a:pt x="0" y="118231"/>
                  </a:cubicBezTo>
                  <a:lnTo>
                    <a:pt x="0" y="108901"/>
                  </a:lnTo>
                  <a:cubicBezTo>
                    <a:pt x="0" y="48757"/>
                    <a:pt x="48757" y="0"/>
                    <a:pt x="1089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BCB792"/>
              </a:solidFill>
              <a:prstDash val="solid"/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1441717" cy="3223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110043" y="3338448"/>
            <a:ext cx="5474019" cy="587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 err="1">
                <a:solidFill>
                  <a:srgbClr val="677EA4"/>
                </a:solidFill>
                <a:ea typeface="Cloud Condensed Bold"/>
              </a:rPr>
              <a:t>基底油</a:t>
            </a:r>
            <a:endParaRPr lang="en-US" sz="3499" dirty="0">
              <a:solidFill>
                <a:srgbClr val="677EA4"/>
              </a:solidFill>
              <a:ea typeface="Cloud Condense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9321550" y="3217105"/>
            <a:ext cx="5987717" cy="898114"/>
            <a:chOff x="0" y="0"/>
            <a:chExt cx="1577012" cy="2365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77012" cy="236540"/>
            </a:xfrm>
            <a:custGeom>
              <a:avLst/>
              <a:gdLst/>
              <a:ahLst/>
              <a:cxnLst/>
              <a:rect l="l" t="t" r="r" b="b"/>
              <a:pathLst>
                <a:path w="1577012" h="236540">
                  <a:moveTo>
                    <a:pt x="99558" y="0"/>
                  </a:moveTo>
                  <a:lnTo>
                    <a:pt x="1477453" y="0"/>
                  </a:lnTo>
                  <a:cubicBezTo>
                    <a:pt x="1503858" y="0"/>
                    <a:pt x="1529181" y="10489"/>
                    <a:pt x="1547852" y="29160"/>
                  </a:cubicBezTo>
                  <a:cubicBezTo>
                    <a:pt x="1566523" y="47831"/>
                    <a:pt x="1577012" y="73154"/>
                    <a:pt x="1577012" y="99558"/>
                  </a:cubicBezTo>
                  <a:lnTo>
                    <a:pt x="1577012" y="136982"/>
                  </a:lnTo>
                  <a:cubicBezTo>
                    <a:pt x="1577012" y="163386"/>
                    <a:pt x="1566523" y="188709"/>
                    <a:pt x="1547852" y="207380"/>
                  </a:cubicBezTo>
                  <a:cubicBezTo>
                    <a:pt x="1529181" y="226051"/>
                    <a:pt x="1503858" y="236540"/>
                    <a:pt x="1477453" y="236540"/>
                  </a:cubicBezTo>
                  <a:lnTo>
                    <a:pt x="99558" y="236540"/>
                  </a:lnTo>
                  <a:cubicBezTo>
                    <a:pt x="73154" y="236540"/>
                    <a:pt x="47831" y="226051"/>
                    <a:pt x="29160" y="207380"/>
                  </a:cubicBezTo>
                  <a:cubicBezTo>
                    <a:pt x="10489" y="188709"/>
                    <a:pt x="0" y="163386"/>
                    <a:pt x="0" y="136982"/>
                  </a:cubicBezTo>
                  <a:lnTo>
                    <a:pt x="0" y="99558"/>
                  </a:lnTo>
                  <a:cubicBezTo>
                    <a:pt x="0" y="73154"/>
                    <a:pt x="10489" y="47831"/>
                    <a:pt x="29160" y="29160"/>
                  </a:cubicBezTo>
                  <a:cubicBezTo>
                    <a:pt x="47831" y="10489"/>
                    <a:pt x="73154" y="0"/>
                    <a:pt x="9955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BCB792"/>
              </a:solidFill>
              <a:prstDash val="solid"/>
              <a:round/>
            </a:ln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1577012" cy="3032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550893" y="3372427"/>
            <a:ext cx="5375987" cy="58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dirty="0" err="1">
                <a:solidFill>
                  <a:srgbClr val="677EA4"/>
                </a:solidFill>
                <a:ea typeface="Cloud Condensed Bold"/>
              </a:rPr>
              <a:t>精油</a:t>
            </a:r>
            <a:endParaRPr lang="en-US" sz="3504" dirty="0">
              <a:solidFill>
                <a:srgbClr val="677EA4"/>
              </a:solidFill>
              <a:ea typeface="Cloud Condensed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919204" y="1095559"/>
            <a:ext cx="10067813" cy="1236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3600" spc="288" dirty="0">
                <a:solidFill>
                  <a:srgbClr val="677EA4"/>
                </a:solidFill>
                <a:latin typeface="TAN Meringue"/>
              </a:rPr>
              <a:t>114/06/14</a:t>
            </a:r>
            <a:r>
              <a:rPr lang="en-US" sz="7200" spc="288" dirty="0">
                <a:solidFill>
                  <a:srgbClr val="677EA4"/>
                </a:solidFill>
                <a:latin typeface="TAN Meringue"/>
              </a:rPr>
              <a:t>芳療措施2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20813E2D-D671-A5A1-3EAC-8E2964947AA9}"/>
              </a:ext>
            </a:extLst>
          </p:cNvPr>
          <p:cNvSpPr txBox="1"/>
          <p:nvPr/>
        </p:nvSpPr>
        <p:spPr>
          <a:xfrm>
            <a:off x="2362200" y="4205490"/>
            <a:ext cx="5474019" cy="368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2400" dirty="0" err="1">
                <a:latin typeface="+mn-ea"/>
              </a:rPr>
              <a:t>選用甜杏仁油＋聖約翰草浸泡油</a:t>
            </a:r>
            <a:r>
              <a:rPr lang="en-US" sz="2400" dirty="0">
                <a:latin typeface="+mn-ea"/>
              </a:rPr>
              <a:t>。</a:t>
            </a:r>
          </a:p>
          <a:p>
            <a:pPr>
              <a:lnSpc>
                <a:spcPts val="4899"/>
              </a:lnSpc>
            </a:pPr>
            <a:r>
              <a:rPr lang="zh-TW" altLang="en-US" sz="2400" dirty="0">
                <a:latin typeface="+mn-ea"/>
              </a:rPr>
              <a:t> 持續使用甜杏仁油促進皮膚修復的特性，另外，再加上聖約翰草浸泡油，能有效緩解神經痛，且其活性成分金絲桃素具有抗病毒特性，能幫助對抗帶狀性皰疹皮膚問題。使用比例上大約</a:t>
            </a:r>
            <a:r>
              <a:rPr lang="en-US" altLang="zh-TW" sz="2400" dirty="0">
                <a:latin typeface="+mn-ea"/>
              </a:rPr>
              <a:t>3:1</a:t>
            </a:r>
            <a:r>
              <a:rPr lang="zh-TW" altLang="en-US" sz="2400" dirty="0">
                <a:latin typeface="+mn-ea"/>
              </a:rPr>
              <a:t>。</a:t>
            </a:r>
            <a:endParaRPr lang="en-US" altLang="zh-TW" sz="2400" dirty="0">
              <a:latin typeface="+mn-ea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AE4E6E31-94D1-16FC-0AAC-BA6BB0333FE5}"/>
              </a:ext>
            </a:extLst>
          </p:cNvPr>
          <p:cNvSpPr txBox="1"/>
          <p:nvPr/>
        </p:nvSpPr>
        <p:spPr>
          <a:xfrm>
            <a:off x="9321550" y="4135616"/>
            <a:ext cx="5924730" cy="305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zh-TW" altLang="en-US" sz="2400" dirty="0">
                <a:latin typeface="+mn-ea"/>
              </a:rPr>
              <a:t>接續選用沒藥、德國洋甘菊、佛手柑精油。</a:t>
            </a:r>
            <a:r>
              <a:rPr lang="en-US" altLang="zh-TW" sz="2400" dirty="0">
                <a:latin typeface="+mn-ea"/>
              </a:rPr>
              <a:t>3%</a:t>
            </a:r>
            <a:r>
              <a:rPr lang="zh-TW" altLang="en-US" sz="2400" dirty="0">
                <a:latin typeface="+mn-ea"/>
              </a:rPr>
              <a:t>沒藥</a:t>
            </a:r>
            <a:r>
              <a:rPr lang="en-US" altLang="zh-TW" sz="2400" dirty="0">
                <a:latin typeface="+mn-ea"/>
              </a:rPr>
              <a:t>2D</a:t>
            </a:r>
            <a:r>
              <a:rPr lang="zh-TW" altLang="en-US" sz="2400" dirty="0">
                <a:latin typeface="+mn-ea"/>
              </a:rPr>
              <a:t>，具有抗炎和再生特性，有助於改善疤痕外觀；</a:t>
            </a:r>
            <a:r>
              <a:rPr lang="en-US" altLang="zh-TW" sz="2400" dirty="0">
                <a:latin typeface="+mn-ea"/>
              </a:rPr>
              <a:t>3%</a:t>
            </a:r>
            <a:r>
              <a:rPr lang="zh-TW" altLang="en-US" sz="2400" dirty="0">
                <a:latin typeface="+mn-ea"/>
              </a:rPr>
              <a:t>德國洋甘菊</a:t>
            </a:r>
            <a:r>
              <a:rPr lang="en-US" altLang="zh-TW" sz="2400" dirty="0">
                <a:latin typeface="+mn-ea"/>
              </a:rPr>
              <a:t>2</a:t>
            </a:r>
            <a:r>
              <a:rPr lang="zh-TW" altLang="en-US" sz="2400" dirty="0">
                <a:latin typeface="+mn-ea"/>
              </a:rPr>
              <a:t>Ｄ，對於傷口和疤痕組織療癒有幫助；佛手柑</a:t>
            </a:r>
            <a:r>
              <a:rPr lang="en-US" altLang="zh-TW" sz="2400" dirty="0">
                <a:latin typeface="+mn-ea"/>
              </a:rPr>
              <a:t>2</a:t>
            </a:r>
            <a:r>
              <a:rPr lang="zh-TW" altLang="en-US" sz="2400" dirty="0">
                <a:latin typeface="+mn-ea"/>
              </a:rPr>
              <a:t>Ｄ具有抗發炎和止痛效果，可以直接作用於神經系統。</a:t>
            </a:r>
            <a:endParaRPr lang="en-US" sz="2400" dirty="0" err="1">
              <a:latin typeface="+mn-ea"/>
            </a:endParaRP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35FE34FD-867B-AE62-671A-88EE3B8B8E5B}"/>
              </a:ext>
            </a:extLst>
          </p:cNvPr>
          <p:cNvSpPr txBox="1"/>
          <p:nvPr/>
        </p:nvSpPr>
        <p:spPr>
          <a:xfrm>
            <a:off x="9384537" y="7962927"/>
            <a:ext cx="5924730" cy="1172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ea"/>
              </a:rPr>
              <a:t>建議使用方式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：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必要時可塗抹精油配方數次於患部。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178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80803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978030">
            <a:off x="3068998" y="1943051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0" y="0"/>
                </a:moveTo>
                <a:lnTo>
                  <a:pt x="343461" y="0"/>
                </a:lnTo>
                <a:lnTo>
                  <a:pt x="343461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7"/>
          <p:cNvSpPr/>
          <p:nvPr/>
        </p:nvSpPr>
        <p:spPr>
          <a:xfrm rot="8658535" flipH="1">
            <a:off x="-922234" y="-3223597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8"/>
          <p:cNvSpPr/>
          <p:nvPr/>
        </p:nvSpPr>
        <p:spPr>
          <a:xfrm rot="1863768" flipH="1">
            <a:off x="446547" y="8078602"/>
            <a:ext cx="1345069" cy="3362672"/>
          </a:xfrm>
          <a:custGeom>
            <a:avLst/>
            <a:gdLst/>
            <a:ahLst/>
            <a:cxnLst/>
            <a:rect l="l" t="t" r="r" b="b"/>
            <a:pathLst>
              <a:path w="1345069" h="3362672">
                <a:moveTo>
                  <a:pt x="1345069" y="0"/>
                </a:moveTo>
                <a:lnTo>
                  <a:pt x="0" y="0"/>
                </a:lnTo>
                <a:lnTo>
                  <a:pt x="0" y="3362672"/>
                </a:lnTo>
                <a:lnTo>
                  <a:pt x="1345069" y="3362672"/>
                </a:lnTo>
                <a:lnTo>
                  <a:pt x="1345069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9" name="Freeform 9"/>
          <p:cNvSpPr/>
          <p:nvPr/>
        </p:nvSpPr>
        <p:spPr>
          <a:xfrm rot="-3838062">
            <a:off x="4306799" y="2322006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0" name="Freeform 10"/>
          <p:cNvSpPr/>
          <p:nvPr/>
        </p:nvSpPr>
        <p:spPr>
          <a:xfrm rot="-8517225">
            <a:off x="16909403" y="-701532"/>
            <a:ext cx="1559085" cy="3198124"/>
          </a:xfrm>
          <a:custGeom>
            <a:avLst/>
            <a:gdLst/>
            <a:ahLst/>
            <a:cxnLst/>
            <a:rect l="l" t="t" r="r" b="b"/>
            <a:pathLst>
              <a:path w="1559085" h="3198124">
                <a:moveTo>
                  <a:pt x="0" y="0"/>
                </a:moveTo>
                <a:lnTo>
                  <a:pt x="1559085" y="0"/>
                </a:lnTo>
                <a:lnTo>
                  <a:pt x="1559085" y="3198123"/>
                </a:lnTo>
                <a:lnTo>
                  <a:pt x="0" y="319812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1" name="AutoShape 11"/>
          <p:cNvSpPr/>
          <p:nvPr/>
        </p:nvSpPr>
        <p:spPr>
          <a:xfrm flipH="1">
            <a:off x="8293440" y="1533932"/>
            <a:ext cx="23531" cy="7284951"/>
          </a:xfrm>
          <a:prstGeom prst="line">
            <a:avLst/>
          </a:prstGeom>
          <a:ln w="38100" cap="flat">
            <a:solidFill>
              <a:srgbClr val="F5D4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TextBox 12"/>
          <p:cNvSpPr txBox="1"/>
          <p:nvPr/>
        </p:nvSpPr>
        <p:spPr>
          <a:xfrm>
            <a:off x="1119082" y="4383041"/>
            <a:ext cx="6849813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288" dirty="0" err="1">
                <a:solidFill>
                  <a:srgbClr val="677EA4"/>
                </a:solidFill>
                <a:ea typeface="TAN Meringue"/>
              </a:rPr>
              <a:t>使用追蹤</a:t>
            </a:r>
            <a:endParaRPr lang="en-US" sz="7200" spc="288" dirty="0">
              <a:solidFill>
                <a:srgbClr val="677EA4"/>
              </a:solidFill>
              <a:ea typeface="TAN Meringue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8191043" y="2116592"/>
            <a:ext cx="212090" cy="21209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D486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821998" y="1991636"/>
            <a:ext cx="3648055" cy="46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677EA4"/>
                </a:solidFill>
                <a:ea typeface="Cloud Condensed Bold"/>
              </a:rPr>
              <a:t>05/28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210927" y="3043838"/>
            <a:ext cx="212090" cy="21209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D486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821997" y="2887948"/>
            <a:ext cx="3648055" cy="46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677EA4"/>
                </a:solidFill>
                <a:ea typeface="Cloud Condensed Bold"/>
              </a:rPr>
              <a:t>05/31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8213719" y="4727985"/>
            <a:ext cx="212090" cy="21209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D486"/>
            </a:solidFill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874379" y="4582731"/>
            <a:ext cx="3648055" cy="46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677EA4"/>
                </a:solidFill>
                <a:ea typeface="Cloud Condensed Bold"/>
              </a:rPr>
              <a:t>06/7</a:t>
            </a:r>
          </a:p>
        </p:txBody>
      </p:sp>
      <p:sp>
        <p:nvSpPr>
          <p:cNvPr id="29" name="Freeform 29"/>
          <p:cNvSpPr/>
          <p:nvPr/>
        </p:nvSpPr>
        <p:spPr>
          <a:xfrm rot="-3001911">
            <a:off x="17115821" y="9008743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8" y="0"/>
                </a:lnTo>
                <a:lnTo>
                  <a:pt x="1548268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0" name="Freeform 30"/>
          <p:cNvSpPr/>
          <p:nvPr/>
        </p:nvSpPr>
        <p:spPr>
          <a:xfrm rot="6813892" flipH="1">
            <a:off x="16284739" y="9232900"/>
            <a:ext cx="249784" cy="589462"/>
          </a:xfrm>
          <a:custGeom>
            <a:avLst/>
            <a:gdLst/>
            <a:ahLst/>
            <a:cxnLst/>
            <a:rect l="l" t="t" r="r" b="b"/>
            <a:pathLst>
              <a:path w="249784" h="589462">
                <a:moveTo>
                  <a:pt x="249784" y="0"/>
                </a:moveTo>
                <a:lnTo>
                  <a:pt x="0" y="0"/>
                </a:lnTo>
                <a:lnTo>
                  <a:pt x="0" y="589462"/>
                </a:lnTo>
                <a:lnTo>
                  <a:pt x="249784" y="589462"/>
                </a:lnTo>
                <a:lnTo>
                  <a:pt x="249784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1" name="TextBox 31"/>
          <p:cNvSpPr txBox="1"/>
          <p:nvPr/>
        </p:nvSpPr>
        <p:spPr>
          <a:xfrm>
            <a:off x="8949937" y="5128568"/>
            <a:ext cx="7676400" cy="110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400" dirty="0" err="1">
                <a:solidFill>
                  <a:srgbClr val="677EA4"/>
                </a:solidFill>
                <a:latin typeface="+mn-ea"/>
              </a:rPr>
              <a:t>大部分水泡開始結痂，呈現深暗紅色，仍有少數水泡，本階段個案患部紅腫區域擴大，且產生明顯神經痛症狀困擾個案</a:t>
            </a:r>
            <a:r>
              <a:rPr lang="en-US" sz="2400" dirty="0">
                <a:solidFill>
                  <a:srgbClr val="677EA4"/>
                </a:solidFill>
                <a:latin typeface="+mn-ea"/>
              </a:rPr>
              <a:t>。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927761" y="2570937"/>
            <a:ext cx="7676400" cy="357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400" dirty="0" err="1">
                <a:solidFill>
                  <a:srgbClr val="677EA4"/>
                </a:solidFill>
                <a:latin typeface="+mn-ea"/>
              </a:rPr>
              <a:t>右大腿出現不明疹子，且有騷癢症狀</a:t>
            </a:r>
            <a:r>
              <a:rPr lang="en-US" sz="2400" dirty="0">
                <a:solidFill>
                  <a:srgbClr val="677EA4"/>
                </a:solidFill>
                <a:latin typeface="+mn-ea"/>
              </a:rPr>
              <a:t>。</a:t>
            </a:r>
          </a:p>
        </p:txBody>
      </p:sp>
      <p:sp>
        <p:nvSpPr>
          <p:cNvPr id="34" name="TextBox 32">
            <a:extLst>
              <a:ext uri="{FF2B5EF4-FFF2-40B4-BE49-F238E27FC236}">
                <a16:creationId xmlns:a16="http://schemas.microsoft.com/office/drawing/2014/main" id="{E7394008-63F4-E1E1-9F78-5958E348C9FE}"/>
              </a:ext>
            </a:extLst>
          </p:cNvPr>
          <p:cNvSpPr txBox="1"/>
          <p:nvPr/>
        </p:nvSpPr>
        <p:spPr>
          <a:xfrm>
            <a:off x="8927761" y="3465597"/>
            <a:ext cx="7676400" cy="1101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400" dirty="0">
                <a:solidFill>
                  <a:srgbClr val="677EA4"/>
                </a:solidFill>
                <a:latin typeface="+mn-ea"/>
              </a:rPr>
              <a:t>患部疹子有些完消腫，但出現不明疹子出現水泡，持續有騷癢症狀：同日就醫皮膚科確診為帶狀性皰疹。開始口服抗病毒藥物及搭配芳療精油輔助使用。</a:t>
            </a:r>
          </a:p>
        </p:txBody>
      </p:sp>
      <p:grpSp>
        <p:nvGrpSpPr>
          <p:cNvPr id="35" name="Group 23">
            <a:extLst>
              <a:ext uri="{FF2B5EF4-FFF2-40B4-BE49-F238E27FC236}">
                <a16:creationId xmlns:a16="http://schemas.microsoft.com/office/drawing/2014/main" id="{3DF0AEE3-15E3-B84E-A27E-52DC9C89A517}"/>
              </a:ext>
            </a:extLst>
          </p:cNvPr>
          <p:cNvGrpSpPr/>
          <p:nvPr/>
        </p:nvGrpSpPr>
        <p:grpSpPr>
          <a:xfrm>
            <a:off x="8146563" y="6400018"/>
            <a:ext cx="212090" cy="212090"/>
            <a:chOff x="0" y="0"/>
            <a:chExt cx="812800" cy="812800"/>
          </a:xfrm>
        </p:grpSpPr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CBFCF258-44AE-61B5-8908-6A1AC883078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D486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" name="TextBox 25">
              <a:extLst>
                <a:ext uri="{FF2B5EF4-FFF2-40B4-BE49-F238E27FC236}">
                  <a16:creationId xmlns:a16="http://schemas.microsoft.com/office/drawing/2014/main" id="{1DE7D463-A267-8FDC-11F0-38F514686902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1" name="TextBox 26">
            <a:extLst>
              <a:ext uri="{FF2B5EF4-FFF2-40B4-BE49-F238E27FC236}">
                <a16:creationId xmlns:a16="http://schemas.microsoft.com/office/drawing/2014/main" id="{89F44CF5-8351-E73F-8816-C1A91F0E9F84}"/>
              </a:ext>
            </a:extLst>
          </p:cNvPr>
          <p:cNvSpPr txBox="1"/>
          <p:nvPr/>
        </p:nvSpPr>
        <p:spPr>
          <a:xfrm>
            <a:off x="8821997" y="6298037"/>
            <a:ext cx="3648055" cy="46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677EA4"/>
                </a:solidFill>
                <a:ea typeface="Cloud Condensed Bold"/>
              </a:rPr>
              <a:t>06/14</a:t>
            </a: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00BD2614-2495-7299-8F80-0844CD64A27D}"/>
              </a:ext>
            </a:extLst>
          </p:cNvPr>
          <p:cNvSpPr txBox="1"/>
          <p:nvPr/>
        </p:nvSpPr>
        <p:spPr>
          <a:xfrm>
            <a:off x="8949937" y="6765986"/>
            <a:ext cx="7676400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400" dirty="0" err="1">
                <a:solidFill>
                  <a:srgbClr val="677EA4"/>
                </a:solidFill>
                <a:latin typeface="+mn-ea"/>
              </a:rPr>
              <a:t>針對神經痛症狀及皮膚修復調整配方</a:t>
            </a:r>
            <a:r>
              <a:rPr lang="en-US" sz="2400" dirty="0">
                <a:solidFill>
                  <a:srgbClr val="677EA4"/>
                </a:solidFill>
                <a:latin typeface="+mn-ea"/>
              </a:rPr>
              <a:t>。</a:t>
            </a:r>
          </a:p>
        </p:txBody>
      </p:sp>
      <p:grpSp>
        <p:nvGrpSpPr>
          <p:cNvPr id="33" name="Group 23">
            <a:extLst>
              <a:ext uri="{FF2B5EF4-FFF2-40B4-BE49-F238E27FC236}">
                <a16:creationId xmlns:a16="http://schemas.microsoft.com/office/drawing/2014/main" id="{7C26AF92-1A91-0E8A-5C5F-1B760BAD70A9}"/>
              </a:ext>
            </a:extLst>
          </p:cNvPr>
          <p:cNvGrpSpPr/>
          <p:nvPr/>
        </p:nvGrpSpPr>
        <p:grpSpPr>
          <a:xfrm>
            <a:off x="8191043" y="7677086"/>
            <a:ext cx="212090" cy="212090"/>
            <a:chOff x="0" y="0"/>
            <a:chExt cx="812800" cy="812800"/>
          </a:xfrm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79B1F202-5179-7A0A-FBDB-85CD2149056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D486"/>
            </a:solidFill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39" name="TextBox 25">
              <a:extLst>
                <a:ext uri="{FF2B5EF4-FFF2-40B4-BE49-F238E27FC236}">
                  <a16:creationId xmlns:a16="http://schemas.microsoft.com/office/drawing/2014/main" id="{173B979B-0B34-56BF-B4BF-2908C2A39C65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0" name="TextBox 26">
            <a:extLst>
              <a:ext uri="{FF2B5EF4-FFF2-40B4-BE49-F238E27FC236}">
                <a16:creationId xmlns:a16="http://schemas.microsoft.com/office/drawing/2014/main" id="{125F7A2C-E228-F2B1-9369-530B3B56ADBD}"/>
              </a:ext>
            </a:extLst>
          </p:cNvPr>
          <p:cNvSpPr txBox="1"/>
          <p:nvPr/>
        </p:nvSpPr>
        <p:spPr>
          <a:xfrm>
            <a:off x="8785525" y="7549157"/>
            <a:ext cx="3648055" cy="46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677EA4"/>
                </a:solidFill>
                <a:ea typeface="Cloud Condensed Bold"/>
              </a:rPr>
              <a:t>07/01</a:t>
            </a:r>
          </a:p>
        </p:txBody>
      </p:sp>
      <p:sp>
        <p:nvSpPr>
          <p:cNvPr id="42" name="TextBox 31">
            <a:extLst>
              <a:ext uri="{FF2B5EF4-FFF2-40B4-BE49-F238E27FC236}">
                <a16:creationId xmlns:a16="http://schemas.microsoft.com/office/drawing/2014/main" id="{6311FDFC-CB7C-AE88-2BBA-568A78076617}"/>
              </a:ext>
            </a:extLst>
          </p:cNvPr>
          <p:cNvSpPr txBox="1"/>
          <p:nvPr/>
        </p:nvSpPr>
        <p:spPr>
          <a:xfrm>
            <a:off x="8985011" y="8137938"/>
            <a:ext cx="7676400" cy="72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400" dirty="0" err="1">
                <a:solidFill>
                  <a:srgbClr val="677EA4"/>
                </a:solidFill>
                <a:latin typeface="+mn-ea"/>
              </a:rPr>
              <a:t>個案表示皮膚恢復狀況超出預期，原擔心會留疤，雖然水泡較大的地方還是看得出痕跡，但可接受</a:t>
            </a:r>
            <a:r>
              <a:rPr lang="en-US" sz="2400" dirty="0">
                <a:solidFill>
                  <a:srgbClr val="677EA4"/>
                </a:solidFill>
                <a:latin typeface="+mn-ea"/>
              </a:rPr>
              <a:t>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80803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978030">
            <a:off x="3068998" y="1943051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0" y="0"/>
                </a:moveTo>
                <a:lnTo>
                  <a:pt x="343461" y="0"/>
                </a:lnTo>
                <a:lnTo>
                  <a:pt x="343461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8"/>
          <p:cNvSpPr/>
          <p:nvPr/>
        </p:nvSpPr>
        <p:spPr>
          <a:xfrm rot="1863768" flipH="1">
            <a:off x="446547" y="8078602"/>
            <a:ext cx="1345069" cy="3362672"/>
          </a:xfrm>
          <a:custGeom>
            <a:avLst/>
            <a:gdLst/>
            <a:ahLst/>
            <a:cxnLst/>
            <a:rect l="l" t="t" r="r" b="b"/>
            <a:pathLst>
              <a:path w="1345069" h="3362672">
                <a:moveTo>
                  <a:pt x="1345069" y="0"/>
                </a:moveTo>
                <a:lnTo>
                  <a:pt x="0" y="0"/>
                </a:lnTo>
                <a:lnTo>
                  <a:pt x="0" y="3362672"/>
                </a:lnTo>
                <a:lnTo>
                  <a:pt x="1345069" y="3362672"/>
                </a:lnTo>
                <a:lnTo>
                  <a:pt x="1345069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9" name="Freeform 9"/>
          <p:cNvSpPr/>
          <p:nvPr/>
        </p:nvSpPr>
        <p:spPr>
          <a:xfrm rot="-3838062">
            <a:off x="4306799" y="2322006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0" name="Freeform 10"/>
          <p:cNvSpPr/>
          <p:nvPr/>
        </p:nvSpPr>
        <p:spPr>
          <a:xfrm rot="-8517225">
            <a:off x="16909403" y="-701532"/>
            <a:ext cx="1559085" cy="3198124"/>
          </a:xfrm>
          <a:custGeom>
            <a:avLst/>
            <a:gdLst/>
            <a:ahLst/>
            <a:cxnLst/>
            <a:rect l="l" t="t" r="r" b="b"/>
            <a:pathLst>
              <a:path w="1559085" h="3198124">
                <a:moveTo>
                  <a:pt x="0" y="0"/>
                </a:moveTo>
                <a:lnTo>
                  <a:pt x="1559085" y="0"/>
                </a:lnTo>
                <a:lnTo>
                  <a:pt x="1559085" y="3198123"/>
                </a:lnTo>
                <a:lnTo>
                  <a:pt x="0" y="319812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1" name="TextBox 21"/>
          <p:cNvSpPr txBox="1"/>
          <p:nvPr/>
        </p:nvSpPr>
        <p:spPr>
          <a:xfrm>
            <a:off x="4766284" y="3172000"/>
            <a:ext cx="3648055" cy="46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677EA4"/>
                </a:solidFill>
                <a:ea typeface="Cloud Condensed Bold"/>
              </a:rPr>
              <a:t>05/28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585739" y="3143909"/>
            <a:ext cx="3648055" cy="46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677EA4"/>
                </a:solidFill>
                <a:ea typeface="Cloud Condensed Bold"/>
              </a:rPr>
              <a:t>05/31</a:t>
            </a:r>
          </a:p>
        </p:txBody>
      </p:sp>
      <p:sp>
        <p:nvSpPr>
          <p:cNvPr id="28" name="Freeform 28"/>
          <p:cNvSpPr/>
          <p:nvPr/>
        </p:nvSpPr>
        <p:spPr>
          <a:xfrm rot="-757916">
            <a:off x="-37160" y="7674347"/>
            <a:ext cx="1579175" cy="3923415"/>
          </a:xfrm>
          <a:custGeom>
            <a:avLst/>
            <a:gdLst/>
            <a:ahLst/>
            <a:cxnLst/>
            <a:rect l="l" t="t" r="r" b="b"/>
            <a:pathLst>
              <a:path w="1579175" h="3923415">
                <a:moveTo>
                  <a:pt x="0" y="0"/>
                </a:moveTo>
                <a:lnTo>
                  <a:pt x="1579175" y="0"/>
                </a:lnTo>
                <a:lnTo>
                  <a:pt x="1579175" y="3923415"/>
                </a:lnTo>
                <a:lnTo>
                  <a:pt x="0" y="3923415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9" name="Freeform 29"/>
          <p:cNvSpPr/>
          <p:nvPr/>
        </p:nvSpPr>
        <p:spPr>
          <a:xfrm rot="-3001911">
            <a:off x="17115821" y="9008743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8" y="0"/>
                </a:lnTo>
                <a:lnTo>
                  <a:pt x="1548268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0" name="Freeform 30"/>
          <p:cNvSpPr/>
          <p:nvPr/>
        </p:nvSpPr>
        <p:spPr>
          <a:xfrm rot="6813892" flipH="1">
            <a:off x="16284739" y="9232900"/>
            <a:ext cx="249784" cy="589462"/>
          </a:xfrm>
          <a:custGeom>
            <a:avLst/>
            <a:gdLst/>
            <a:ahLst/>
            <a:cxnLst/>
            <a:rect l="l" t="t" r="r" b="b"/>
            <a:pathLst>
              <a:path w="249784" h="589462">
                <a:moveTo>
                  <a:pt x="249784" y="0"/>
                </a:moveTo>
                <a:lnTo>
                  <a:pt x="0" y="0"/>
                </a:lnTo>
                <a:lnTo>
                  <a:pt x="0" y="589462"/>
                </a:lnTo>
                <a:lnTo>
                  <a:pt x="249784" y="589462"/>
                </a:lnTo>
                <a:lnTo>
                  <a:pt x="249784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1" name="TextBox 26">
            <a:extLst>
              <a:ext uri="{FF2B5EF4-FFF2-40B4-BE49-F238E27FC236}">
                <a16:creationId xmlns:a16="http://schemas.microsoft.com/office/drawing/2014/main" id="{89F44CF5-8351-E73F-8816-C1A91F0E9F84}"/>
              </a:ext>
            </a:extLst>
          </p:cNvPr>
          <p:cNvSpPr txBox="1"/>
          <p:nvPr/>
        </p:nvSpPr>
        <p:spPr>
          <a:xfrm>
            <a:off x="15609812" y="3147452"/>
            <a:ext cx="3648055" cy="46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677EA4"/>
                </a:solidFill>
                <a:ea typeface="Cloud Condensed Bold"/>
              </a:rPr>
              <a:t>06/07</a:t>
            </a:r>
          </a:p>
        </p:txBody>
      </p:sp>
      <p:pic>
        <p:nvPicPr>
          <p:cNvPr id="33" name="圖片 32" descr="一張含有 肉, 人員 的圖片&#10;&#10;自動產生的描述">
            <a:extLst>
              <a:ext uri="{FF2B5EF4-FFF2-40B4-BE49-F238E27FC236}">
                <a16:creationId xmlns:a16="http://schemas.microsoft.com/office/drawing/2014/main" id="{4E50CC79-FD36-EFD4-F038-12C0CCD5E08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37628" y="3858331"/>
            <a:ext cx="4655483" cy="4508200"/>
          </a:xfrm>
          <a:prstGeom prst="rect">
            <a:avLst/>
          </a:prstGeom>
        </p:spPr>
      </p:pic>
      <p:pic>
        <p:nvPicPr>
          <p:cNvPr id="39" name="圖片 38" descr="一張含有 肉 的圖片&#10;&#10;自動產生的描述">
            <a:extLst>
              <a:ext uri="{FF2B5EF4-FFF2-40B4-BE49-F238E27FC236}">
                <a16:creationId xmlns:a16="http://schemas.microsoft.com/office/drawing/2014/main" id="{CDA73E19-5523-85AF-DF20-BE03B91E04F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36876" y="3635690"/>
            <a:ext cx="4655485" cy="4953480"/>
          </a:xfrm>
          <a:prstGeom prst="rect">
            <a:avLst/>
          </a:prstGeom>
        </p:spPr>
      </p:pic>
      <p:pic>
        <p:nvPicPr>
          <p:cNvPr id="42" name="圖片 41" descr="一張含有 肉, 傷害 的圖片&#10;&#10;自動產生的描述">
            <a:extLst>
              <a:ext uri="{FF2B5EF4-FFF2-40B4-BE49-F238E27FC236}">
                <a16:creationId xmlns:a16="http://schemas.microsoft.com/office/drawing/2014/main" id="{3206D2FD-5E27-9BB7-6174-229B6388E37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214067" y="3980387"/>
            <a:ext cx="4655485" cy="42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68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677EA4"/>
              </a:solidFill>
              <a:prstDash val="solid"/>
              <a:miter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3978030">
            <a:off x="3068998" y="1943051"/>
            <a:ext cx="343462" cy="810529"/>
          </a:xfrm>
          <a:custGeom>
            <a:avLst/>
            <a:gdLst/>
            <a:ahLst/>
            <a:cxnLst/>
            <a:rect l="l" t="t" r="r" b="b"/>
            <a:pathLst>
              <a:path w="343462" h="810529">
                <a:moveTo>
                  <a:pt x="0" y="0"/>
                </a:moveTo>
                <a:lnTo>
                  <a:pt x="343461" y="0"/>
                </a:lnTo>
                <a:lnTo>
                  <a:pt x="343461" y="810529"/>
                </a:lnTo>
                <a:lnTo>
                  <a:pt x="0" y="81052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7"/>
          <p:cNvSpPr/>
          <p:nvPr/>
        </p:nvSpPr>
        <p:spPr>
          <a:xfrm rot="8658535" flipH="1">
            <a:off x="-922234" y="-3223597"/>
            <a:ext cx="4082632" cy="6221154"/>
          </a:xfrm>
          <a:custGeom>
            <a:avLst/>
            <a:gdLst/>
            <a:ahLst/>
            <a:cxnLst/>
            <a:rect l="l" t="t" r="r" b="b"/>
            <a:pathLst>
              <a:path w="4082632" h="6221154">
                <a:moveTo>
                  <a:pt x="4082632" y="0"/>
                </a:moveTo>
                <a:lnTo>
                  <a:pt x="0" y="0"/>
                </a:lnTo>
                <a:lnTo>
                  <a:pt x="0" y="6221153"/>
                </a:lnTo>
                <a:lnTo>
                  <a:pt x="4082632" y="6221153"/>
                </a:lnTo>
                <a:lnTo>
                  <a:pt x="4082632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8"/>
          <p:cNvSpPr/>
          <p:nvPr/>
        </p:nvSpPr>
        <p:spPr>
          <a:xfrm rot="1863768" flipH="1">
            <a:off x="446547" y="8078602"/>
            <a:ext cx="1345069" cy="3362672"/>
          </a:xfrm>
          <a:custGeom>
            <a:avLst/>
            <a:gdLst/>
            <a:ahLst/>
            <a:cxnLst/>
            <a:rect l="l" t="t" r="r" b="b"/>
            <a:pathLst>
              <a:path w="1345069" h="3362672">
                <a:moveTo>
                  <a:pt x="1345069" y="0"/>
                </a:moveTo>
                <a:lnTo>
                  <a:pt x="0" y="0"/>
                </a:lnTo>
                <a:lnTo>
                  <a:pt x="0" y="3362672"/>
                </a:lnTo>
                <a:lnTo>
                  <a:pt x="1345069" y="3362672"/>
                </a:lnTo>
                <a:lnTo>
                  <a:pt x="1345069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9" name="Freeform 9"/>
          <p:cNvSpPr/>
          <p:nvPr/>
        </p:nvSpPr>
        <p:spPr>
          <a:xfrm rot="-3838062">
            <a:off x="4306799" y="2322006"/>
            <a:ext cx="293615" cy="692897"/>
          </a:xfrm>
          <a:custGeom>
            <a:avLst/>
            <a:gdLst/>
            <a:ahLst/>
            <a:cxnLst/>
            <a:rect l="l" t="t" r="r" b="b"/>
            <a:pathLst>
              <a:path w="293615" h="692897">
                <a:moveTo>
                  <a:pt x="0" y="0"/>
                </a:moveTo>
                <a:lnTo>
                  <a:pt x="293615" y="0"/>
                </a:lnTo>
                <a:lnTo>
                  <a:pt x="293615" y="692898"/>
                </a:lnTo>
                <a:lnTo>
                  <a:pt x="0" y="69289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0" name="Freeform 10"/>
          <p:cNvSpPr/>
          <p:nvPr/>
        </p:nvSpPr>
        <p:spPr>
          <a:xfrm rot="-8517225">
            <a:off x="16909403" y="-701532"/>
            <a:ext cx="1559085" cy="3198124"/>
          </a:xfrm>
          <a:custGeom>
            <a:avLst/>
            <a:gdLst/>
            <a:ahLst/>
            <a:cxnLst/>
            <a:rect l="l" t="t" r="r" b="b"/>
            <a:pathLst>
              <a:path w="1559085" h="3198124">
                <a:moveTo>
                  <a:pt x="0" y="0"/>
                </a:moveTo>
                <a:lnTo>
                  <a:pt x="1559085" y="0"/>
                </a:lnTo>
                <a:lnTo>
                  <a:pt x="1559085" y="3198123"/>
                </a:lnTo>
                <a:lnTo>
                  <a:pt x="0" y="319812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1" name="AutoShape 11"/>
          <p:cNvSpPr/>
          <p:nvPr/>
        </p:nvSpPr>
        <p:spPr>
          <a:xfrm>
            <a:off x="8316973" y="2081615"/>
            <a:ext cx="0" cy="6492240"/>
          </a:xfrm>
          <a:prstGeom prst="line">
            <a:avLst/>
          </a:prstGeom>
          <a:ln w="38100" cap="flat">
            <a:solidFill>
              <a:srgbClr val="F5D48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TextBox 12"/>
          <p:cNvSpPr txBox="1"/>
          <p:nvPr/>
        </p:nvSpPr>
        <p:spPr>
          <a:xfrm>
            <a:off x="1119082" y="4383041"/>
            <a:ext cx="6849813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spc="288" dirty="0" err="1">
                <a:solidFill>
                  <a:srgbClr val="677EA4"/>
                </a:solidFill>
                <a:ea typeface="TAN Meringue"/>
              </a:rPr>
              <a:t>使用回饋</a:t>
            </a:r>
            <a:endParaRPr lang="en-US" sz="7200" spc="288" dirty="0">
              <a:solidFill>
                <a:srgbClr val="677EA4"/>
              </a:solidFill>
              <a:ea typeface="TAN Meringue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8210928" y="2454360"/>
            <a:ext cx="212090" cy="21209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D486"/>
            </a:solidFill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842118" y="2253065"/>
            <a:ext cx="3648055" cy="47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 err="1">
                <a:solidFill>
                  <a:srgbClr val="677EA4"/>
                </a:solidFill>
                <a:latin typeface="+mn-ea"/>
              </a:rPr>
              <a:t>心理療效</a:t>
            </a:r>
            <a:endParaRPr lang="en-US" sz="2799" dirty="0">
              <a:solidFill>
                <a:srgbClr val="677EA4"/>
              </a:solidFill>
              <a:latin typeface="+mn-e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970153" y="6615299"/>
            <a:ext cx="7676400" cy="1837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400" dirty="0">
                <a:solidFill>
                  <a:srgbClr val="677EA4"/>
                </a:solidFill>
                <a:latin typeface="+mn-ea"/>
              </a:rPr>
              <a:t> 使用感受：水泡修復收乾的速度很快，而且使用下來好像真的也沒有留下特殊的疤痕，兩支精油的香氣都很溫和讓人放鬆，不知道是不是這樣也覺得睡得特別沉穩、安心；神經痛的部分，我覺得不舒服就擦一下，好像也能夠即時有效舒緩，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216581" y="6232309"/>
            <a:ext cx="212090" cy="21209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D486"/>
            </a:solidFill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970153" y="6104380"/>
            <a:ext cx="3648055" cy="46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 err="1">
                <a:solidFill>
                  <a:srgbClr val="677EA4"/>
                </a:solidFill>
                <a:latin typeface="+mn-ea"/>
              </a:rPr>
              <a:t>生理療效</a:t>
            </a:r>
            <a:endParaRPr lang="en-US" sz="2799" dirty="0">
              <a:solidFill>
                <a:srgbClr val="677EA4"/>
              </a:solidFill>
              <a:latin typeface="+mn-ea"/>
            </a:endParaRPr>
          </a:p>
        </p:txBody>
      </p:sp>
      <p:sp>
        <p:nvSpPr>
          <p:cNvPr id="28" name="Freeform 28"/>
          <p:cNvSpPr/>
          <p:nvPr/>
        </p:nvSpPr>
        <p:spPr>
          <a:xfrm rot="-757916">
            <a:off x="-37160" y="7674347"/>
            <a:ext cx="1579175" cy="3923415"/>
          </a:xfrm>
          <a:custGeom>
            <a:avLst/>
            <a:gdLst/>
            <a:ahLst/>
            <a:cxnLst/>
            <a:rect l="l" t="t" r="r" b="b"/>
            <a:pathLst>
              <a:path w="1579175" h="3923415">
                <a:moveTo>
                  <a:pt x="0" y="0"/>
                </a:moveTo>
                <a:lnTo>
                  <a:pt x="1579175" y="0"/>
                </a:lnTo>
                <a:lnTo>
                  <a:pt x="1579175" y="3923415"/>
                </a:lnTo>
                <a:lnTo>
                  <a:pt x="0" y="392341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9" name="Freeform 29"/>
          <p:cNvSpPr/>
          <p:nvPr/>
        </p:nvSpPr>
        <p:spPr>
          <a:xfrm rot="-3001911">
            <a:off x="17115821" y="9008743"/>
            <a:ext cx="1548268" cy="2256129"/>
          </a:xfrm>
          <a:custGeom>
            <a:avLst/>
            <a:gdLst/>
            <a:ahLst/>
            <a:cxnLst/>
            <a:rect l="l" t="t" r="r" b="b"/>
            <a:pathLst>
              <a:path w="1548268" h="2256129">
                <a:moveTo>
                  <a:pt x="0" y="0"/>
                </a:moveTo>
                <a:lnTo>
                  <a:pt x="1548268" y="0"/>
                </a:lnTo>
                <a:lnTo>
                  <a:pt x="1548268" y="2256129"/>
                </a:lnTo>
                <a:lnTo>
                  <a:pt x="0" y="2256129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0" name="Freeform 30"/>
          <p:cNvSpPr/>
          <p:nvPr/>
        </p:nvSpPr>
        <p:spPr>
          <a:xfrm rot="6813892" flipH="1">
            <a:off x="16284739" y="9232900"/>
            <a:ext cx="249784" cy="589462"/>
          </a:xfrm>
          <a:custGeom>
            <a:avLst/>
            <a:gdLst/>
            <a:ahLst/>
            <a:cxnLst/>
            <a:rect l="l" t="t" r="r" b="b"/>
            <a:pathLst>
              <a:path w="249784" h="589462">
                <a:moveTo>
                  <a:pt x="249784" y="0"/>
                </a:moveTo>
                <a:lnTo>
                  <a:pt x="0" y="0"/>
                </a:lnTo>
                <a:lnTo>
                  <a:pt x="0" y="589462"/>
                </a:lnTo>
                <a:lnTo>
                  <a:pt x="249784" y="589462"/>
                </a:lnTo>
                <a:lnTo>
                  <a:pt x="249784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2" name="TextBox 32"/>
          <p:cNvSpPr txBox="1"/>
          <p:nvPr/>
        </p:nvSpPr>
        <p:spPr>
          <a:xfrm>
            <a:off x="8896213" y="3927394"/>
            <a:ext cx="7676400" cy="1473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400" dirty="0">
                <a:solidFill>
                  <a:srgbClr val="677EA4"/>
                </a:solidFill>
                <a:latin typeface="+mn-ea"/>
              </a:rPr>
              <a:t>精油氣味：第一支精油帶有比較濃郁的花香，應該是薰衣草的關係，蠻令人放鬆；第二支精油也是有花香的感覺，但比較典雅，有一點點篇木質調的感受，讓人情緒很平穩。</a:t>
            </a:r>
          </a:p>
        </p:txBody>
      </p:sp>
      <p:sp>
        <p:nvSpPr>
          <p:cNvPr id="34" name="TextBox 32">
            <a:extLst>
              <a:ext uri="{FF2B5EF4-FFF2-40B4-BE49-F238E27FC236}">
                <a16:creationId xmlns:a16="http://schemas.microsoft.com/office/drawing/2014/main" id="{5029406B-178E-8635-4CA2-111B1C817CD8}"/>
              </a:ext>
            </a:extLst>
          </p:cNvPr>
          <p:cNvSpPr txBox="1"/>
          <p:nvPr/>
        </p:nvSpPr>
        <p:spPr>
          <a:xfrm>
            <a:off x="8842118" y="2760030"/>
            <a:ext cx="7676399" cy="1101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400" dirty="0">
                <a:solidFill>
                  <a:srgbClr val="677EA4"/>
                </a:solidFill>
                <a:latin typeface="+mn-ea"/>
              </a:rPr>
              <a:t>個案回想表示引發帶狀性皰疹那疹子，可能因工作業務轉換，造成情緒壓力，睡眠狀況不佳造成免疫力下降。</a:t>
            </a:r>
          </a:p>
        </p:txBody>
      </p:sp>
    </p:spTree>
    <p:extLst>
      <p:ext uri="{BB962C8B-B14F-4D97-AF65-F5344CB8AC3E}">
        <p14:creationId xmlns:p14="http://schemas.microsoft.com/office/powerpoint/2010/main" val="134675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5970</TotalTime>
  <Words>994</Words>
  <Application>Microsoft Macintosh PowerPoint</Application>
  <PresentationFormat>自訂</PresentationFormat>
  <Paragraphs>52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Cloud Condensed</vt:lpstr>
      <vt:lpstr>Calibri</vt:lpstr>
      <vt:lpstr>TAN Meringue</vt:lpstr>
      <vt:lpstr>Arial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花田新事-守護你</dc:title>
  <cp:lastModifiedBy>04547355</cp:lastModifiedBy>
  <cp:revision>35</cp:revision>
  <dcterms:created xsi:type="dcterms:W3CDTF">2006-08-16T00:00:00Z</dcterms:created>
  <dcterms:modified xsi:type="dcterms:W3CDTF">2025-07-10T09:07:31Z</dcterms:modified>
  <dc:identifier>DAF8pz3aCX0</dc:identifier>
</cp:coreProperties>
</file>